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74" r:id="rId10"/>
    <p:sldId id="275" r:id="rId11"/>
    <p:sldId id="273" r:id="rId12"/>
    <p:sldId id="263" r:id="rId13"/>
    <p:sldId id="264" r:id="rId14"/>
    <p:sldId id="265" r:id="rId15"/>
    <p:sldId id="266" r:id="rId16"/>
    <p:sldId id="267" r:id="rId17"/>
    <p:sldId id="276" r:id="rId18"/>
    <p:sldId id="269" r:id="rId19"/>
    <p:sldId id="27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e\Documents\Jesse\2018\Fish%20v%20Kobach\presentation%20slides%20dat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e\Documents\Jesse\2018\Fish%20v%20Kobach\presentation%20slides%20data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e\Documents\Jesse\2018\Fish%20v%20Kobach\presentation%20slides%20dat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e\Documents\Jesse\2018\Fish%20v%20Kobach\presentation%20slides%20data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e\Documents\Jesse\2018\Fish%20v%20Kobach\presentation%20slides%20data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e\Documents\Jesse\2018\Fish%20v%20Kobach\presentation%20slides%20data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e\Documents\Jesse\2018\Fish%20v%20Kobach\presentation%20slides%20da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e\Documents\Jesse\2018\Fish%20v%20Kobach\presentation%20slides%20dat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e\Documents\Jesse\2018\Fish%20v%20Kobach\presentation%20slides%20dat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e\Documents\Jesse\2018\Fish%20v%20Kobach\presentation%20slides%20dat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e\Documents\Jesse\2018\Fish%20v%20Kobach\presentation%20slides%20dat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se\Documents\Jesse\2018\Fish%20v%20Kobach\presentation%20slides%20dat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Extrapolation</a:t>
            </a:r>
            <a:r>
              <a:rPr lang="en-US" sz="1800" baseline="0" dirty="0"/>
              <a:t> from </a:t>
            </a:r>
            <a:r>
              <a:rPr lang="en-US" sz="1800" dirty="0"/>
              <a:t>CCES 2016 National Survey:</a:t>
            </a:r>
          </a:p>
          <a:p>
            <a:pPr>
              <a:defRPr sz="1800"/>
            </a:pPr>
            <a:r>
              <a:rPr lang="en-US" sz="1800" dirty="0"/>
              <a:t>Non-citizens (adjusted for response error)</a:t>
            </a:r>
            <a:r>
              <a:rPr lang="en-US" sz="1800" baseline="0" dirty="0"/>
              <a:t> who said were registered and had validated registration status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1800000" spcFirstLastPara="1" vertOverflow="ellipsis" wrap="square" lIns="38100" tIns="19050" rIns="38100" bIns="19050" anchor="b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[Book2]Sheet1!$M$2</c:f>
                <c:numCache>
                  <c:formatCode>General</c:formatCode>
                  <c:ptCount val="1"/>
                  <c:pt idx="0">
                    <c:v>1079</c:v>
                  </c:pt>
                </c:numCache>
              </c:numRef>
            </c:plus>
            <c:minus>
              <c:numRef>
                <c:f>[Book2]Sheet1!$L$2</c:f>
                <c:numCache>
                  <c:formatCode>General</c:formatCode>
                  <c:ptCount val="1"/>
                  <c:pt idx="0">
                    <c:v>1033</c:v>
                  </c:pt>
                </c:numCache>
              </c:numRef>
            </c:minus>
            <c:spPr>
              <a:noFill/>
              <a:ln w="44450" cap="flat" cmpd="sng" algn="ctr">
                <a:solidFill>
                  <a:schemeClr val="tx1">
                    <a:lumMod val="65000"/>
                    <a:lumOff val="35000"/>
                    <a:alpha val="52000"/>
                  </a:schemeClr>
                </a:solidFill>
                <a:round/>
              </a:ln>
              <a:effectLst/>
            </c:spPr>
          </c:errBars>
          <c:cat>
            <c:strRef>
              <c:f>[Book2]Sheet1!$H$2</c:f>
              <c:strCache>
                <c:ptCount val="1"/>
                <c:pt idx="0">
                  <c:v>CCES National Estimate 2016</c:v>
                </c:pt>
              </c:strCache>
            </c:strRef>
          </c:cat>
          <c:val>
            <c:numRef>
              <c:f>[Book2]Sheet1!$I$2</c:f>
              <c:numCache>
                <c:formatCode>General</c:formatCode>
                <c:ptCount val="1"/>
                <c:pt idx="0">
                  <c:v>1202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97-4210-8709-E25E2A536F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14725392"/>
        <c:axId val="914723824"/>
      </c:barChart>
      <c:catAx>
        <c:axId val="9147253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14723824"/>
        <c:crosses val="autoZero"/>
        <c:auto val="1"/>
        <c:lblAlgn val="ctr"/>
        <c:lblOffset val="100"/>
        <c:noMultiLvlLbl val="0"/>
      </c:catAx>
      <c:valAx>
        <c:axId val="9147238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/>
                  <a:t>Estimated Number of Non-Citizens Registered to Vote in Kansas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472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Extrapolation</a:t>
            </a:r>
            <a:r>
              <a:rPr lang="en-US" sz="2400" baseline="0"/>
              <a:t> from 2006 through 2012 </a:t>
            </a:r>
            <a:r>
              <a:rPr lang="en-US" sz="2400"/>
              <a:t>CCES Kansas Survey:</a:t>
            </a:r>
          </a:p>
          <a:p>
            <a:pPr>
              <a:defRPr sz="2400"/>
            </a:pPr>
            <a:r>
              <a:rPr lang="en-US" sz="2400" baseline="0"/>
              <a:t>Self-Reported </a:t>
            </a:r>
            <a:r>
              <a:rPr lang="en-US" sz="2400"/>
              <a:t>Non-citizens</a:t>
            </a:r>
            <a:r>
              <a:rPr lang="en-US" sz="2400" baseline="0"/>
              <a:t> who said were registered to vote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'[presentation slides data.xlsx]Datatable'!$N$6</c:f>
              <c:strCache>
                <c:ptCount val="1"/>
                <c:pt idx="0">
                  <c:v>Source: Richman initial report and supplemental report.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18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'[presentation slides data.xlsx]Datatable'!$M$6</c:f>
                <c:numCache>
                  <c:formatCode>General</c:formatCode>
                  <c:ptCount val="1"/>
                  <c:pt idx="0">
                    <c:v>29989.478890714287</c:v>
                  </c:pt>
                </c:numCache>
              </c:numRef>
            </c:plus>
            <c:minus>
              <c:numRef>
                <c:f>'[presentation slides data.xlsx]Datatable'!$L$6</c:f>
                <c:numCache>
                  <c:formatCode>General</c:formatCode>
                  <c:ptCount val="1"/>
                  <c:pt idx="0">
                    <c:v>20878.23098428571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'[presentation slides data.xlsx]Datatable'!$H$6</c:f>
              <c:strCache>
                <c:ptCount val="1"/>
                <c:pt idx="0">
                  <c:v>2006 through 2012 KS CCES state estimate</c:v>
                </c:pt>
              </c:strCache>
            </c:strRef>
          </c:cat>
          <c:val>
            <c:numRef>
              <c:f>'[presentation slides data.xlsx]Datatable'!$I$6</c:f>
              <c:numCache>
                <c:formatCode>0</c:formatCode>
                <c:ptCount val="1"/>
                <c:pt idx="0">
                  <c:v>33014.28571428571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C3-4B1B-97C1-8893DB41D1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57903864"/>
        <c:axId val="557898376"/>
      </c:barChart>
      <c:catAx>
        <c:axId val="5579038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7898376"/>
        <c:crosses val="autoZero"/>
        <c:auto val="1"/>
        <c:lblAlgn val="ctr"/>
        <c:lblOffset val="100"/>
        <c:noMultiLvlLbl val="0"/>
      </c:catAx>
      <c:valAx>
        <c:axId val="5578983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Estimated Number of Non-Citizens Registered to Vote in Kansas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7903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Extrapolation</a:t>
            </a:r>
            <a:r>
              <a:rPr lang="en-US" sz="2400" baseline="0"/>
              <a:t> from 2006 through 2016 </a:t>
            </a:r>
            <a:r>
              <a:rPr lang="en-US" sz="2400"/>
              <a:t>CCES Kansas Survey:</a:t>
            </a:r>
          </a:p>
          <a:p>
            <a:pPr>
              <a:defRPr sz="2400"/>
            </a:pPr>
            <a:r>
              <a:rPr lang="en-US" sz="2400" baseline="0"/>
              <a:t>Self-Reported </a:t>
            </a:r>
            <a:r>
              <a:rPr lang="en-US" sz="2400"/>
              <a:t>Non-citizens</a:t>
            </a:r>
            <a:r>
              <a:rPr lang="en-US" sz="2400" baseline="0"/>
              <a:t> who said were registered to vote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'[presentation slides data.xlsx]Datatable'!$N$7</c:f>
              <c:strCache>
                <c:ptCount val="1"/>
                <c:pt idx="0">
                  <c:v>Source: Richman additional disclosures January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18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'[presentation slides data.xlsx]Datatable'!$M$7</c:f>
                <c:numCache>
                  <c:formatCode>General</c:formatCode>
                  <c:ptCount val="1"/>
                  <c:pt idx="0">
                    <c:v>36744.899999999994</c:v>
                  </c:pt>
                </c:numCache>
              </c:numRef>
            </c:plus>
            <c:minus>
              <c:numRef>
                <c:f>'[presentation slides data.xlsx]Datatable'!$L$7</c:f>
                <c:numCache>
                  <c:formatCode>General</c:formatCode>
                  <c:ptCount val="1"/>
                  <c:pt idx="0">
                    <c:v>12248.3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'[presentation slides data.xlsx]Datatable'!$H$7</c:f>
              <c:strCache>
                <c:ptCount val="1"/>
                <c:pt idx="0">
                  <c:v>2006 through 2016 KS CCES state estimate</c:v>
                </c:pt>
              </c:strCache>
            </c:strRef>
          </c:cat>
          <c:val>
            <c:numRef>
              <c:f>'[presentation slides data.xlsx]Datatable'!$I$7</c:f>
              <c:numCache>
                <c:formatCode>0</c:formatCode>
                <c:ptCount val="1"/>
                <c:pt idx="0">
                  <c:v>18488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05-4E20-AA84-F7A403A129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78026920"/>
        <c:axId val="978028096"/>
      </c:barChart>
      <c:catAx>
        <c:axId val="978026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78028096"/>
        <c:crosses val="autoZero"/>
        <c:auto val="1"/>
        <c:lblAlgn val="ctr"/>
        <c:lblOffset val="100"/>
        <c:noMultiLvlLbl val="0"/>
      </c:catAx>
      <c:valAx>
        <c:axId val="978028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Estimated Number of Non-Citizens Registered to Vote in Kansas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8026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Kansas</a:t>
            </a:r>
            <a:r>
              <a:rPr lang="en-US" sz="2400" baseline="0"/>
              <a:t> </a:t>
            </a:r>
            <a:r>
              <a:rPr lang="en-US" sz="2400"/>
              <a:t>TDL Survey Estimate: Said were registered</a:t>
            </a:r>
            <a:r>
              <a:rPr lang="en-US" sz="2400" baseline="0"/>
              <a:t> to vote or had attempted to register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'[presentation slides data.xlsx]Datatable'!$N$10</c:f>
              <c:strCache>
                <c:ptCount val="1"/>
                <c:pt idx="0">
                  <c:v>Source: Richman initial and supplemental report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18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'[presentation slides data.xlsx]Datatable'!$M$10</c:f>
                <c:numCache>
                  <c:formatCode>General</c:formatCode>
                  <c:ptCount val="1"/>
                  <c:pt idx="0">
                    <c:v>16061.45</c:v>
                  </c:pt>
                </c:numCache>
              </c:numRef>
            </c:plus>
            <c:minus>
              <c:numRef>
                <c:f>'[presentation slides data.xlsx]Datatable'!$L$10</c:f>
                <c:numCache>
                  <c:formatCode>General</c:formatCode>
                  <c:ptCount val="1"/>
                  <c:pt idx="0">
                    <c:v>8088.5000000000009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'[presentation slides data.xlsx]Datatable'!$H$10</c:f>
              <c:strCache>
                <c:ptCount val="1"/>
                <c:pt idx="0">
                  <c:v>TDL Survey Estimate</c:v>
                </c:pt>
              </c:strCache>
            </c:strRef>
          </c:cat>
          <c:val>
            <c:numRef>
              <c:f>'[presentation slides data.xlsx]Datatable'!$I$10</c:f>
              <c:numCache>
                <c:formatCode>0</c:formatCode>
                <c:ptCount val="1"/>
                <c:pt idx="0">
                  <c:v>13172.7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4E-484B-8DA1-A3B984E1EE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57898768"/>
        <c:axId val="557899552"/>
      </c:barChart>
      <c:catAx>
        <c:axId val="5578987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7899552"/>
        <c:crosses val="autoZero"/>
        <c:auto val="1"/>
        <c:lblAlgn val="ctr"/>
        <c:lblOffset val="100"/>
        <c:noMultiLvlLbl val="0"/>
      </c:catAx>
      <c:valAx>
        <c:axId val="557899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Estimated Number of Non-Citizens Registered to Vote in Kansas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7898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Kansas</a:t>
            </a:r>
            <a:r>
              <a:rPr lang="en-US" sz="2400" baseline="0"/>
              <a:t> Survey Incidentally Contacted Non-Citizens: Said were registered to vote or had attempted to register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'[presentation slides data.xlsx]Datatable'!$N$13</c:f>
              <c:strCache>
                <c:ptCount val="1"/>
                <c:pt idx="0">
                  <c:v>Source: Richman initial and supplemental report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18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'[presentation slides data.xlsx]Datatable'!$M$13</c:f>
                <c:numCache>
                  <c:formatCode>General</c:formatCode>
                  <c:ptCount val="1"/>
                  <c:pt idx="0">
                    <c:v>22301.15</c:v>
                  </c:pt>
                </c:numCache>
              </c:numRef>
            </c:plus>
            <c:minus>
              <c:numRef>
                <c:f>'[presentation slides data.xlsx]Datatable'!$L$13</c:f>
                <c:numCache>
                  <c:formatCode>General</c:formatCode>
                  <c:ptCount val="1"/>
                  <c:pt idx="0">
                    <c:v>5084.2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'[presentation slides data.xlsx]Datatable'!$H$13</c:f>
              <c:strCache>
                <c:ptCount val="1"/>
                <c:pt idx="0">
                  <c:v>Estimate based upon incidentally contacted non-citizens.</c:v>
                </c:pt>
              </c:strCache>
            </c:strRef>
          </c:cat>
          <c:val>
            <c:numRef>
              <c:f>'[presentation slides data.xlsx]Datatable'!$I$13</c:f>
              <c:numCache>
                <c:formatCode>0</c:formatCode>
                <c:ptCount val="1"/>
                <c:pt idx="0">
                  <c:v>6124.15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AE-479E-8932-41F2FF510D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21956776"/>
        <c:axId val="721955208"/>
      </c:barChart>
      <c:catAx>
        <c:axId val="7219567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21955208"/>
        <c:crosses val="autoZero"/>
        <c:auto val="1"/>
        <c:lblAlgn val="ctr"/>
        <c:lblOffset val="100"/>
        <c:noMultiLvlLbl val="0"/>
      </c:catAx>
      <c:valAx>
        <c:axId val="721955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Estimated Number of Non-Citizens Registered to Vote in Kansas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195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TDL</a:t>
            </a:r>
            <a:r>
              <a:rPr lang="en-US" sz="2400" baseline="0"/>
              <a:t> / Suspense List Match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'[presentation slides data.xlsx]Datatable'!$N$16</c:f>
              <c:strCache>
                <c:ptCount val="1"/>
                <c:pt idx="0">
                  <c:v>Source: Richman initial and supplemental reports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18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'[presentation slides data.xlsx]Datatable'!$M$16</c:f>
                <c:numCache>
                  <c:formatCode>General</c:formatCode>
                  <c:ptCount val="1"/>
                  <c:pt idx="0">
                    <c:v>54.706755758653401</c:v>
                  </c:pt>
                </c:numCache>
              </c:numRef>
            </c:plus>
            <c:minus>
              <c:numRef>
                <c:f>'[presentation slides data.xlsx]Datatable'!$L$16</c:f>
                <c:numCache>
                  <c:formatCode>General</c:formatCode>
                  <c:ptCount val="1"/>
                  <c:pt idx="0">
                    <c:v>33.688994241346606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'[presentation slides data.xlsx]Datatable'!$H$16</c:f>
              <c:strCache>
                <c:ptCount val="1"/>
                <c:pt idx="0">
                  <c:v>Estimate based upon Suspense TDL match?</c:v>
                </c:pt>
              </c:strCache>
            </c:strRef>
          </c:cat>
          <c:val>
            <c:numRef>
              <c:f>'[presentation slides data.xlsx]Datatable'!$I$16</c:f>
              <c:numCache>
                <c:formatCode>0</c:formatCode>
                <c:ptCount val="1"/>
                <c:pt idx="0">
                  <c:v>87.662399241346606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47-41A6-BA83-D501A6FD8B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05100832"/>
        <c:axId val="976192096"/>
      </c:barChart>
      <c:catAx>
        <c:axId val="9051008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76192096"/>
        <c:crosses val="autoZero"/>
        <c:auto val="1"/>
        <c:lblAlgn val="ctr"/>
        <c:lblOffset val="100"/>
        <c:noMultiLvlLbl val="0"/>
      </c:catAx>
      <c:valAx>
        <c:axId val="976192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Estimated Number of Non-Citizens on "Suspense List" in Kansas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5100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aseline="0"/>
              <a:t>Suspense List Survey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'[presentation slides data.xlsx]Datatable'!$N$17</c:f>
              <c:strCache>
                <c:ptCount val="1"/>
                <c:pt idx="0">
                  <c:v>Source: Richman initial and supplemental report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18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'[presentation slides data.xlsx]Datatable'!$M$17</c:f>
                <c:numCache>
                  <c:formatCode>General</c:formatCode>
                  <c:ptCount val="1"/>
                  <c:pt idx="0">
                    <c:v>95.761311499999977</c:v>
                  </c:pt>
                </c:numCache>
              </c:numRef>
            </c:plus>
            <c:minus>
              <c:numRef>
                <c:f>'[presentation slides data.xlsx]Datatable'!$L$17</c:f>
                <c:numCache>
                  <c:formatCode>General</c:formatCode>
                  <c:ptCount val="1"/>
                  <c:pt idx="0">
                    <c:v>63.833115500000012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'[presentation slides data.xlsx]Datatable'!$H$17</c:f>
              <c:strCache>
                <c:ptCount val="1"/>
                <c:pt idx="0">
                  <c:v>Estimate based upon Suspense TDL match?</c:v>
                </c:pt>
              </c:strCache>
            </c:strRef>
          </c:cat>
          <c:val>
            <c:numRef>
              <c:f>'[presentation slides data.xlsx]Datatable'!$I$17</c:f>
              <c:numCache>
                <c:formatCode>0</c:formatCode>
                <c:ptCount val="1"/>
                <c:pt idx="0">
                  <c:v>125.33500000000001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26-4D13-B09F-B3991E7057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13638520"/>
        <c:axId val="913638912"/>
      </c:barChart>
      <c:catAx>
        <c:axId val="9136385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13638912"/>
        <c:crosses val="autoZero"/>
        <c:auto val="1"/>
        <c:lblAlgn val="ctr"/>
        <c:lblOffset val="100"/>
        <c:noMultiLvlLbl val="0"/>
      </c:catAx>
      <c:valAx>
        <c:axId val="913638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Estimated Number of Non-Citizens on "Suspense List" in Kansas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3638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Extrapolation</a:t>
            </a:r>
            <a:r>
              <a:rPr lang="en-US" sz="2400" baseline="0"/>
              <a:t> from </a:t>
            </a:r>
            <a:r>
              <a:rPr lang="en-US" sz="2400"/>
              <a:t>CCES 2010 to 2012 Panel National Survey:</a:t>
            </a:r>
          </a:p>
          <a:p>
            <a:pPr>
              <a:defRPr sz="2400"/>
            </a:pPr>
            <a:r>
              <a:rPr lang="en-US" sz="2400" baseline="0"/>
              <a:t>Test-retest </a:t>
            </a:r>
            <a:r>
              <a:rPr lang="en-US" sz="2400"/>
              <a:t>Non-citizens</a:t>
            </a:r>
            <a:r>
              <a:rPr lang="en-US" sz="2400" baseline="0"/>
              <a:t> who said were registered and had validated registration status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1800000" spcFirstLastPara="1" vertOverflow="ellipsis" wrap="square" lIns="38100" tIns="19050" rIns="38100" bIns="19050" anchor="t" anchorCtr="0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[Book2]Sheet1!$M$3</c:f>
                <c:numCache>
                  <c:formatCode>General</c:formatCode>
                  <c:ptCount val="1"/>
                  <c:pt idx="0">
                    <c:v>5755.1166055882359</c:v>
                  </c:pt>
                </c:numCache>
              </c:numRef>
            </c:plus>
            <c:minus>
              <c:numRef>
                <c:f>[Book2]Sheet1!$L$3</c:f>
                <c:numCache>
                  <c:formatCode>General</c:formatCode>
                  <c:ptCount val="1"/>
                  <c:pt idx="0">
                    <c:v>2150.201979411765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[Book2]Sheet1!$H$2</c:f>
              <c:strCache>
                <c:ptCount val="1"/>
                <c:pt idx="0">
                  <c:v>CCES National Estimate 2016</c:v>
                </c:pt>
              </c:strCache>
            </c:strRef>
          </c:cat>
          <c:val>
            <c:numRef>
              <c:f>[Book2]Sheet1!$I$3</c:f>
              <c:numCache>
                <c:formatCode>0</c:formatCode>
                <c:ptCount val="1"/>
                <c:pt idx="0">
                  <c:v>2718.8235294117649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ED-4553-83AE-4F1136BF02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80900824"/>
        <c:axId val="880901216"/>
      </c:barChart>
      <c:catAx>
        <c:axId val="8809008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80901216"/>
        <c:crosses val="autoZero"/>
        <c:auto val="1"/>
        <c:lblAlgn val="ctr"/>
        <c:lblOffset val="100"/>
        <c:noMultiLvlLbl val="0"/>
      </c:catAx>
      <c:valAx>
        <c:axId val="880901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Estimated Number of Non-Citizens Registered to Vote in Kansas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0900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Extrapolation</a:t>
            </a:r>
            <a:r>
              <a:rPr lang="en-US" sz="2400" baseline="0"/>
              <a:t> from 2008 </a:t>
            </a:r>
            <a:r>
              <a:rPr lang="en-US" sz="2400"/>
              <a:t>CCES National Survey:</a:t>
            </a:r>
          </a:p>
          <a:p>
            <a:pPr>
              <a:defRPr sz="2400"/>
            </a:pPr>
            <a:r>
              <a:rPr lang="en-US" sz="2400" baseline="0"/>
              <a:t>Self-Reported </a:t>
            </a:r>
            <a:r>
              <a:rPr lang="en-US" sz="2400"/>
              <a:t>Non-citizens</a:t>
            </a:r>
            <a:r>
              <a:rPr lang="en-US" sz="2400" baseline="0"/>
              <a:t> who said were registered and had validated registration status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18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[Book2]Sheet1!$M$4</c:f>
                <c:numCache>
                  <c:formatCode>General</c:formatCode>
                  <c:ptCount val="1"/>
                  <c:pt idx="0">
                    <c:v>2631.9170150000004</c:v>
                  </c:pt>
                </c:numCache>
              </c:numRef>
            </c:plus>
            <c:minus>
              <c:numRef>
                <c:f>[Book2]Sheet1!$L$4</c:f>
                <c:numCache>
                  <c:formatCode>General</c:formatCode>
                  <c:ptCount val="1"/>
                  <c:pt idx="0">
                    <c:v>1795.2425750000002</c:v>
                  </c:pt>
                </c:numCache>
              </c:numRef>
            </c:minus>
            <c:spPr>
              <a:noFill/>
              <a:ln w="38100" cap="flat" cmpd="sng" algn="ctr">
                <a:solidFill>
                  <a:schemeClr val="tx1">
                    <a:lumMod val="65000"/>
                    <a:lumOff val="35000"/>
                    <a:alpha val="47000"/>
                  </a:schemeClr>
                </a:solidFill>
                <a:round/>
              </a:ln>
              <a:effectLst/>
            </c:spPr>
          </c:errBars>
          <c:cat>
            <c:strRef>
              <c:f>[Book2]Sheet1!$H$2</c:f>
              <c:strCache>
                <c:ptCount val="1"/>
                <c:pt idx="0">
                  <c:v>CCES National Estimate 2016</c:v>
                </c:pt>
              </c:strCache>
            </c:strRef>
          </c:cat>
          <c:val>
            <c:numRef>
              <c:f>[Book2]Sheet1!$I$4</c:f>
              <c:numCache>
                <c:formatCode>0</c:formatCode>
                <c:ptCount val="1"/>
                <c:pt idx="0">
                  <c:v>3813.15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3E-4E2F-BD56-17BFC3D33B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64234584"/>
        <c:axId val="564235760"/>
      </c:barChart>
      <c:catAx>
        <c:axId val="5642345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64235760"/>
        <c:crosses val="autoZero"/>
        <c:auto val="1"/>
        <c:lblAlgn val="ctr"/>
        <c:lblOffset val="100"/>
        <c:noMultiLvlLbl val="0"/>
      </c:catAx>
      <c:valAx>
        <c:axId val="564235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Estimated Number of Non-Citizens Registered to Vote in Kansas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234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Extrapolation</a:t>
            </a:r>
            <a:r>
              <a:rPr lang="en-US" sz="2400" baseline="0"/>
              <a:t> from Sedgwick County 2016 Naturalization Ceremony Prior Registration Rate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'[presentation slides data.xlsx]Datatable'!$N$8</c:f>
              <c:strCache>
                <c:ptCount val="1"/>
                <c:pt idx="0">
                  <c:v>Source: Richman initial and supplemental report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18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'[presentation slides data.xlsx]Datatable'!$M$8</c:f>
                <c:numCache>
                  <c:formatCode>General</c:formatCode>
                  <c:ptCount val="1"/>
                  <c:pt idx="0">
                    <c:v>1026.7772999999997</c:v>
                  </c:pt>
                </c:numCache>
              </c:numRef>
            </c:plus>
            <c:minus>
              <c:numRef>
                <c:f>'[presentation slides data.xlsx]Datatable'!$L$8</c:f>
                <c:numCache>
                  <c:formatCode>General</c:formatCode>
                  <c:ptCount val="1"/>
                  <c:pt idx="0">
                    <c:v>590.92270000000008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'[presentation slides data.xlsx]Datatable'!$H$8</c:f>
              <c:strCache>
                <c:ptCount val="1"/>
                <c:pt idx="0">
                  <c:v>Sedgwick County estimate based upon 2016 registrations. </c:v>
                </c:pt>
              </c:strCache>
            </c:strRef>
          </c:cat>
          <c:val>
            <c:numRef>
              <c:f>'[presentation slides data.xlsx]Datatable'!$I$8</c:f>
              <c:numCache>
                <c:formatCode>0</c:formatCode>
                <c:ptCount val="1"/>
                <c:pt idx="0">
                  <c:v>1168.6727000000001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7E-4367-9A9C-F24075CC54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76194056"/>
        <c:axId val="976191704"/>
      </c:barChart>
      <c:catAx>
        <c:axId val="9761940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76191704"/>
        <c:crosses val="autoZero"/>
        <c:auto val="1"/>
        <c:lblAlgn val="ctr"/>
        <c:lblOffset val="100"/>
        <c:noMultiLvlLbl val="0"/>
      </c:catAx>
      <c:valAx>
        <c:axId val="976191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Estimated Number of Non-Citizens Registered to Vote in Kansas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6194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Extrapolation</a:t>
            </a:r>
            <a:r>
              <a:rPr lang="en-US" sz="2400" baseline="0"/>
              <a:t> from Sedgwick County 2014 to 2015 Naturalization Ceremony Prior Registration Rate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'[presentation slides data.xlsx]Datatable'!$N$9</c:f>
              <c:strCache>
                <c:ptCount val="1"/>
                <c:pt idx="0">
                  <c:v>Source: Richman supplemental report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18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'[presentation slides data.xlsx]Datatable'!$M$9</c:f>
                <c:numCache>
                  <c:formatCode>General</c:formatCode>
                  <c:ptCount val="1"/>
                  <c:pt idx="0">
                    <c:v>793</c:v>
                  </c:pt>
                </c:numCache>
              </c:numRef>
            </c:plus>
            <c:minus>
              <c:numRef>
                <c:f>'[presentation slides data.xlsx]Datatable'!$L$9</c:f>
                <c:numCache>
                  <c:formatCode>General</c:formatCode>
                  <c:ptCount val="1"/>
                  <c:pt idx="0">
                    <c:v>455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'[presentation slides data.xlsx]Datatable'!$H$9</c:f>
              <c:strCache>
                <c:ptCount val="1"/>
                <c:pt idx="0">
                  <c:v>Sedgwick County estimate based upon 2014 and 2015 registrations. </c:v>
                </c:pt>
              </c:strCache>
            </c:strRef>
          </c:cat>
          <c:val>
            <c:numRef>
              <c:f>'[presentation slides data.xlsx]Datatable'!$I$9</c:f>
              <c:numCache>
                <c:formatCode>0</c:formatCode>
                <c:ptCount val="1"/>
                <c:pt idx="0">
                  <c:v>1067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50-4A90-B8AA-AD81F46324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57903864"/>
        <c:axId val="557897984"/>
      </c:barChart>
      <c:catAx>
        <c:axId val="5579038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7897984"/>
        <c:crosses val="autoZero"/>
        <c:auto val="1"/>
        <c:lblAlgn val="ctr"/>
        <c:lblOffset val="100"/>
        <c:noMultiLvlLbl val="0"/>
      </c:catAx>
      <c:valAx>
        <c:axId val="557897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Estimated Number of Non-Citizens Registered to Vote in Kansas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7903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Extrapolation from Caskey</a:t>
            </a:r>
            <a:r>
              <a:rPr lang="en-US" sz="2400" baseline="0"/>
              <a:t> TDL / Voter List Match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'[presentation slides data.xlsx]Datatable'!$N$12</c:f>
              <c:strCache>
                <c:ptCount val="1"/>
                <c:pt idx="0">
                  <c:v>Source: Caskey and Hersh Expert Reports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18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'[presentation slides data.xlsx]Datatable'!$M$12</c:f>
                <c:numCache>
                  <c:formatCode>General</c:formatCode>
                  <c:ptCount val="1"/>
                  <c:pt idx="0">
                    <c:v>103.31890374585117</c:v>
                  </c:pt>
                </c:numCache>
              </c:numRef>
            </c:plus>
            <c:minus>
              <c:numRef>
                <c:f>'[presentation slides data.xlsx]Datatable'!$L$12</c:f>
                <c:numCache>
                  <c:formatCode>General</c:formatCode>
                  <c:ptCount val="1"/>
                  <c:pt idx="0">
                    <c:v>87.592806254148854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'[presentation slides data.xlsx]Datatable'!$H$12</c:f>
              <c:strCache>
                <c:ptCount val="1"/>
                <c:pt idx="0">
                  <c:v>CaskeyTDLMATCH</c:v>
                </c:pt>
              </c:strCache>
            </c:strRef>
          </c:cat>
          <c:val>
            <c:numRef>
              <c:f>'[presentation slides data.xlsx]Datatable'!$I$12</c:f>
              <c:numCache>
                <c:formatCode>0</c:formatCode>
                <c:ptCount val="1"/>
                <c:pt idx="0">
                  <c:v>432.83309625414887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97-4928-B443-0CA5912387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10459880"/>
        <c:axId val="910458704"/>
      </c:barChart>
      <c:catAx>
        <c:axId val="9104598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10458704"/>
        <c:crosses val="autoZero"/>
        <c:auto val="1"/>
        <c:lblAlgn val="ctr"/>
        <c:lblOffset val="100"/>
        <c:noMultiLvlLbl val="0"/>
      </c:catAx>
      <c:valAx>
        <c:axId val="910458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Estimated Number of Non-Citizens Registered to Vote in Kansas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0459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Age-Weighted Extrapolation from Caskey</a:t>
            </a:r>
            <a:r>
              <a:rPr lang="en-US" sz="2400" baseline="0"/>
              <a:t> TDL / Voter List Match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'[presentation slides data.xlsx]Datatable'!$N$11</c:f>
              <c:strCache>
                <c:ptCount val="1"/>
                <c:pt idx="0">
                  <c:v>Source: Richman additional disclosures January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18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'[presentation slides data.xlsx]Datatable'!$M$11</c:f>
                <c:numCache>
                  <c:formatCode>General</c:formatCode>
                  <c:ptCount val="1"/>
                  <c:pt idx="0">
                    <c:v>966</c:v>
                  </c:pt>
                </c:numCache>
              </c:numRef>
            </c:plus>
            <c:minus>
              <c:numRef>
                <c:f>'[presentation slides data.xlsx]Datatable'!$L$11</c:f>
                <c:numCache>
                  <c:formatCode>General</c:formatCode>
                  <c:ptCount val="1"/>
                  <c:pt idx="0">
                    <c:v>228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'[presentation slides data.xlsx]Datatable'!$H$11</c:f>
              <c:strCache>
                <c:ptCount val="1"/>
                <c:pt idx="0">
                  <c:v>CaskeyTDLMATCH</c:v>
                </c:pt>
              </c:strCache>
            </c:strRef>
          </c:cat>
          <c:val>
            <c:numRef>
              <c:f>'[presentation slides data.xlsx]Datatable'!$I$11</c:f>
              <c:numCache>
                <c:formatCode>0</c:formatCode>
                <c:ptCount val="1"/>
                <c:pt idx="0">
                  <c:v>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70-45EF-B9B0-A0B2F4CE8C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80902000"/>
        <c:axId val="880902392"/>
      </c:barChart>
      <c:catAx>
        <c:axId val="8809020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80902392"/>
        <c:crosses val="autoZero"/>
        <c:auto val="1"/>
        <c:lblAlgn val="ctr"/>
        <c:lblOffset val="100"/>
        <c:noMultiLvlLbl val="0"/>
      </c:catAx>
      <c:valAx>
        <c:axId val="880902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Estimated Number of Non-Citizens Registered to Vote in Kansas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0902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Kansas</a:t>
            </a:r>
            <a:r>
              <a:rPr lang="en-US" sz="2400" baseline="0"/>
              <a:t> </a:t>
            </a:r>
            <a:r>
              <a:rPr lang="en-US" sz="2400"/>
              <a:t>TDL Survey Estimate: Said were registered</a:t>
            </a:r>
            <a:r>
              <a:rPr lang="en-US" sz="2400" baseline="0"/>
              <a:t> to vote or had attempted to register and had voter file match on last name, date of birth, and city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'[presentation slides data.xlsx]Datatable'!$N$11</c:f>
              <c:strCache>
                <c:ptCount val="1"/>
                <c:pt idx="0">
                  <c:v>Source: Richman additional disclosures January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18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'[presentation slides data.xlsx]Datatable'!$M$11</c:f>
                <c:numCache>
                  <c:formatCode>General</c:formatCode>
                  <c:ptCount val="1"/>
                  <c:pt idx="0">
                    <c:v>12850.743035</c:v>
                  </c:pt>
                </c:numCache>
              </c:numRef>
            </c:plus>
            <c:minus>
              <c:numRef>
                <c:f>'[presentation slides data.xlsx]Datatable'!$L$11</c:f>
                <c:numCache>
                  <c:formatCode>General</c:formatCode>
                  <c:ptCount val="1"/>
                  <c:pt idx="0">
                    <c:v>2569.8319999999999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'[presentation slides data.xlsx]Datatable'!$H$11</c:f>
              <c:strCache>
                <c:ptCount val="1"/>
                <c:pt idx="0">
                  <c:v>TDL Survey Estimate Match to Voter File</c:v>
                </c:pt>
              </c:strCache>
            </c:strRef>
          </c:cat>
          <c:val>
            <c:numRef>
              <c:f>'[presentation slides data.xlsx]Datatable'!$I$11</c:f>
              <c:numCache>
                <c:formatCode>0</c:formatCode>
                <c:ptCount val="1"/>
                <c:pt idx="0">
                  <c:v>3122.96985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BF-4777-AF6C-998C39B8A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05101224"/>
        <c:axId val="905101616"/>
      </c:barChart>
      <c:catAx>
        <c:axId val="9051012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05101616"/>
        <c:crosses val="autoZero"/>
        <c:auto val="1"/>
        <c:lblAlgn val="ctr"/>
        <c:lblOffset val="100"/>
        <c:noMultiLvlLbl val="0"/>
      </c:catAx>
      <c:valAx>
        <c:axId val="905101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Estimated Number of Non-Citizens Registered to Vote in Kansas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5101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Extrapolation</a:t>
            </a:r>
            <a:r>
              <a:rPr lang="en-US" sz="2400" baseline="0"/>
              <a:t> from 2012 </a:t>
            </a:r>
            <a:r>
              <a:rPr lang="en-US" sz="2400"/>
              <a:t>CCES National Survey:</a:t>
            </a:r>
          </a:p>
          <a:p>
            <a:pPr>
              <a:defRPr sz="2400"/>
            </a:pPr>
            <a:r>
              <a:rPr lang="en-US" sz="2400" baseline="0"/>
              <a:t>Self-Reported </a:t>
            </a:r>
            <a:r>
              <a:rPr lang="en-US" sz="2400"/>
              <a:t>Non-citizens</a:t>
            </a:r>
            <a:r>
              <a:rPr lang="en-US" sz="2400" baseline="0"/>
              <a:t> who said were registered 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'[presentation slides data.xlsx]Datatable'!$N$5</c:f>
              <c:strCache>
                <c:ptCount val="1"/>
                <c:pt idx="0">
                  <c:v>Source: Richman additional disclosures January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18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'[presentation slides data.xlsx]Datatable'!$M$5</c:f>
                <c:numCache>
                  <c:formatCode>General</c:formatCode>
                  <c:ptCount val="1"/>
                  <c:pt idx="0">
                    <c:v>3197.1876149999989</c:v>
                  </c:pt>
                </c:numCache>
              </c:numRef>
            </c:plus>
            <c:minus>
              <c:numRef>
                <c:f>'[presentation slides data.xlsx]Datatable'!$L$5</c:f>
                <c:numCache>
                  <c:formatCode>General</c:formatCode>
                  <c:ptCount val="1"/>
                  <c:pt idx="0">
                    <c:v>2857.1932950000009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'[presentation slides data.xlsx]Datatable'!$H$5</c:f>
              <c:strCache>
                <c:ptCount val="1"/>
                <c:pt idx="0">
                  <c:v>CCES National 2012 Said Registered to vote</c:v>
                </c:pt>
              </c:strCache>
            </c:strRef>
          </c:cat>
          <c:val>
            <c:numRef>
              <c:f>'[presentation slides data.xlsx]Datatable'!$I$5</c:f>
              <c:numCache>
                <c:formatCode>0</c:formatCode>
                <c:ptCount val="1"/>
                <c:pt idx="0">
                  <c:v>16754.75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4A-4D3E-BEF6-F48C03F2E3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0664480"/>
        <c:axId val="70665656"/>
      </c:barChart>
      <c:catAx>
        <c:axId val="706644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0665656"/>
        <c:crosses val="autoZero"/>
        <c:auto val="1"/>
        <c:lblAlgn val="ctr"/>
        <c:lblOffset val="100"/>
        <c:noMultiLvlLbl val="0"/>
      </c:catAx>
      <c:valAx>
        <c:axId val="706656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Estimated Number of Non-Citizens Registered to Vote in Kansas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664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ECEED-DD91-4F44-924D-C4BC2548F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0354FB-ED02-480A-9220-1F464D3EE4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B9609-CFC5-4B25-95BE-13FB7A20F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F197-292E-4CD8-B7FE-78DA5B5B5DCF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64F08-5D9B-4C84-BB1F-36ED239B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1A3E7-2BC6-427B-B5CF-88831D45D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F8FD-8670-4C31-BADE-69B54F51F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1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BCDF5-03D6-4011-877B-A699624CA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0342F3-4782-4B21-AB93-C332C4ED2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41241-EA5B-43A0-988C-6FE3F7B93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F197-292E-4CD8-B7FE-78DA5B5B5DCF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E783F-8C04-4353-9BB8-D800F3F7B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53AD3-F807-4B33-964F-2CFCEDDC1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F8FD-8670-4C31-BADE-69B54F51F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04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F766D2-D538-4EBD-95AC-7570727D2B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934A5F-4B16-4D2F-8736-97603D18E6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25395-ECF6-4BF3-B9C7-CB3B34115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F197-292E-4CD8-B7FE-78DA5B5B5DCF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BFCC8-872B-4E9B-A82C-960954B7C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79A8A-71D8-4057-BFF7-AB2E6C884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F8FD-8670-4C31-BADE-69B54F51F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08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CCDD6-3426-4832-8C11-7FC183D72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05198-443A-4D8A-AE0D-D0DF262FD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1FE1F-FB21-4083-AEC8-A7B4CD586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F197-292E-4CD8-B7FE-78DA5B5B5DCF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6E89D-7C09-41F0-BB65-74B3A19BC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BCD5E-0DA1-47E2-AE84-186BC84E9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F8FD-8670-4C31-BADE-69B54F51F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53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B7F8A-6596-403C-96F8-D958E9E27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173CD9-6B30-47A9-A864-00E522C0B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C3F89-A6DE-4351-B7B8-CA2D14AB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F197-292E-4CD8-B7FE-78DA5B5B5DCF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963D6-7CA2-4C93-882F-D97CCE257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AA193-A38E-4716-AA62-23CD6C21C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F8FD-8670-4C31-BADE-69B54F51F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71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48FC2-324D-4A0D-97EC-C4016AE41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E7A9A-ADC1-4307-959E-5FAE240DB4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DE28A0-177E-4D5C-AE6B-40AB1F910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E59A7F-0658-49BA-81C6-4C54555E7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F197-292E-4CD8-B7FE-78DA5B5B5DCF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A61B7-4AFA-49F0-844B-6A3BC3970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330CFA-FD2D-4F6D-BC28-9BFDB8802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F8FD-8670-4C31-BADE-69B54F51F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4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5D754-28E0-4118-9B2B-7F4FCB8A8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3496A-0A8A-4790-99E0-2EBB30D80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1BE28C-14C6-464B-BEDE-30DC95E760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899974-8BE0-40AB-A5CE-29A02B22EA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1CF975-AA71-4EC5-8EC0-7E9B41283E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E3B696-B75D-48F8-A2F5-0B869E091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F197-292E-4CD8-B7FE-78DA5B5B5DCF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1935D2-7846-484F-9FE7-A2D4B0603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1F6424-7467-4628-8DB3-93276AE52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F8FD-8670-4C31-BADE-69B54F51F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4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3DE15-919B-4C11-A57E-636EB83B1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49C06E-F646-40F3-A431-BFACB330C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F197-292E-4CD8-B7FE-78DA5B5B5DCF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8EF6D2-DCD7-4B97-B586-68E8187DB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2F7750-DD7F-4307-988B-0855481F1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F8FD-8670-4C31-BADE-69B54F51F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03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7D7B51-7973-4A04-864B-0CBB2D15E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F197-292E-4CD8-B7FE-78DA5B5B5DCF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649360-DF37-4147-BDDF-1BD2C9B44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0B2E0-E157-4A5C-8A1B-3A7036CBA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F8FD-8670-4C31-BADE-69B54F51F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2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736E0-E9AC-45B3-99FF-2B5AA6508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D728E-803E-4EA1-B604-EA34D1E49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08BA68-CBE5-4780-A8E7-AC1600C54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83AFA2-A91C-4747-BDE1-6A186C452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F197-292E-4CD8-B7FE-78DA5B5B5DCF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1995D-70EB-4DE6-93FA-0CBB03817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61EAC-9D84-4AD1-9769-EFCA989CB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F8FD-8670-4C31-BADE-69B54F51F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09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C3A9F-AE37-4539-A261-358BC9576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0E708F-9177-4ED3-8B92-DE10BF0573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782E76-E640-4086-BDC3-C40BE5601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C64B43-ADB9-49D7-8299-ECEF32A6A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F197-292E-4CD8-B7FE-78DA5B5B5DCF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D687E-0F49-4072-A773-9F8633308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E1071A-4178-4DFF-857F-7694AEB45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F8FD-8670-4C31-BADE-69B54F51F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11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4579DD-8030-49FE-8005-DB0448620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A43ABA-244F-4A5A-BF14-C016E0456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B8223-85E0-4E14-B019-1765CE480A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AF197-292E-4CD8-B7FE-78DA5B5B5DCF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67733-7038-4B6B-92FC-1E73E1FBAC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2A3F4-223D-4C21-8E2C-98F503378C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BF8FD-8670-4C31-BADE-69B54F51F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7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A8142-A404-4FDA-9B82-C5A7E885F3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Non Citizen Registration Estimates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8E5EFD-F2BD-4E3A-BFAE-BF8BF016F9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Jesse Richman, PhD</a:t>
            </a:r>
          </a:p>
        </p:txBody>
      </p:sp>
    </p:spTree>
    <p:extLst>
      <p:ext uri="{BB962C8B-B14F-4D97-AF65-F5344CB8AC3E}">
        <p14:creationId xmlns:p14="http://schemas.microsoft.com/office/powerpoint/2010/main" val="2753451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C95D333-E442-4BD0-A730-755D787FC9B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046163"/>
          <a:ext cx="12192000" cy="549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8749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F46A0D-B729-42F7-9ACD-5391200F0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Self-Reported Registration or Attempted Registration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4F033A-7AB8-4C0D-9593-CE5C848388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2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2050ECB-321C-4818-B758-DB8284F1878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046163"/>
          <a:ext cx="12192000" cy="549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189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3317336-A15D-438C-8F57-4D4B37CDEEA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046163"/>
          <a:ext cx="12192000" cy="549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7009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50AA342-534B-4C61-B86C-A69882B5A4D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046163"/>
          <a:ext cx="12192000" cy="549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2382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7EDD014-E3CE-49BA-9D1D-FB48612EE2E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046163"/>
          <a:ext cx="12192000" cy="549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8273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2412DF6-3BBC-45DB-906D-A5E82DC62C4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046163"/>
          <a:ext cx="12192000" cy="549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2170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F46A0D-B729-42F7-9ACD-5391200F0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Non-Citizens on “Suspense List”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4F033A-7AB8-4C0D-9593-CE5C848388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948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234592B-C3FE-4917-BC7B-6D1B2889D11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046163"/>
          <a:ext cx="12192000" cy="549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2227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6CAED56-946A-4F5E-9153-8768542D41C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046163"/>
          <a:ext cx="12192000" cy="549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8507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F46A0D-B729-42F7-9ACD-5391200F0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 Status Verified through Voter List Matches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4F033A-7AB8-4C0D-9593-CE5C848388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01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69A4127-39CD-4824-B7D7-3D1E61229B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732132"/>
              </p:ext>
            </p:extLst>
          </p:nvPr>
        </p:nvGraphicFramePr>
        <p:xfrm>
          <a:off x="0" y="924560"/>
          <a:ext cx="12192000" cy="573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1169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8646D0D-E919-4C7E-B366-BB48564F35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284353"/>
              </p:ext>
            </p:extLst>
          </p:nvPr>
        </p:nvGraphicFramePr>
        <p:xfrm>
          <a:off x="0" y="822960"/>
          <a:ext cx="12192000" cy="5902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8804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5E3B887-12B5-4C7A-B42C-B20C2EBE9B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594043"/>
              </p:ext>
            </p:extLst>
          </p:nvPr>
        </p:nvGraphicFramePr>
        <p:xfrm>
          <a:off x="0" y="1097280"/>
          <a:ext cx="12110720" cy="5476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6367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94E0BE5-CF65-4B18-8AFD-9F4AEC6651F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046163"/>
          <a:ext cx="12192000" cy="549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896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ABDEA2-33F2-47F9-8320-F44CFD87957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046163"/>
          <a:ext cx="12192000" cy="549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9513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C2745B6-8827-4710-A8C6-76791A72CAA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046163"/>
          <a:ext cx="12192000" cy="549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1759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65909C5-7B26-49FF-98DA-ABA8076ED2A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046163"/>
          <a:ext cx="12192000" cy="549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8459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382</Words>
  <Application>Microsoft Office PowerPoint</Application>
  <PresentationFormat>Widescreen</PresentationFormat>
  <Paragraphs>41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Non Citizen Registration Estimates</vt:lpstr>
      <vt:lpstr>Registration Status Verified through Voter List Matches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Self-Reported Registration or Attempted Registration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Non-Citizens on “Suspense List”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Jesse Richman</dc:creator>
  <cp:lastModifiedBy>Richman, Jesse T.</cp:lastModifiedBy>
  <cp:revision>7</cp:revision>
  <dcterms:created xsi:type="dcterms:W3CDTF">2018-03-03T13:03:01Z</dcterms:created>
  <dcterms:modified xsi:type="dcterms:W3CDTF">2018-03-05T05:58:17Z</dcterms:modified>
</cp:coreProperties>
</file>