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>
        <p:scale>
          <a:sx n="33" d="100"/>
          <a:sy n="33" d="100"/>
        </p:scale>
        <p:origin x="24" y="-324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9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4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1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8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6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2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4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BA60-4659-4D04-9900-5BDA0CE8E2B5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576166" y="3848133"/>
            <a:ext cx="385633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40" b="1" dirty="0" smtClean="0"/>
              <a:t>Background</a:t>
            </a:r>
            <a:endParaRPr lang="en-US" sz="504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424077" y="2706413"/>
            <a:ext cx="26160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20" dirty="0"/>
              <a:t>Novel</a:t>
            </a:r>
            <a:r>
              <a:rPr lang="en-US" sz="6000" spc="-5" dirty="0"/>
              <a:t> </a:t>
            </a:r>
            <a:r>
              <a:rPr lang="en-US" sz="6000" spc="-20" dirty="0"/>
              <a:t>Massively</a:t>
            </a:r>
            <a:r>
              <a:rPr lang="en-US" sz="6000" spc="-5" dirty="0"/>
              <a:t> </a:t>
            </a:r>
            <a:r>
              <a:rPr lang="en-US" sz="6000" spc="-15" dirty="0"/>
              <a:t>Parallelized</a:t>
            </a:r>
            <a:r>
              <a:rPr lang="en-US" sz="6000" spc="-5" dirty="0"/>
              <a:t> </a:t>
            </a:r>
            <a:r>
              <a:rPr lang="en-US" sz="6000" spc="30" dirty="0"/>
              <a:t>Mesoscopic</a:t>
            </a:r>
            <a:r>
              <a:rPr lang="en-US" sz="6000" spc="15" dirty="0"/>
              <a:t> </a:t>
            </a:r>
            <a:r>
              <a:rPr lang="en-US" sz="6000" dirty="0"/>
              <a:t>Algorithms</a:t>
            </a:r>
            <a:r>
              <a:rPr lang="en-US" sz="6000" spc="-5" dirty="0"/>
              <a:t> </a:t>
            </a:r>
            <a:r>
              <a:rPr lang="en-US" sz="6000" spc="-15" dirty="0"/>
              <a:t>for</a:t>
            </a:r>
            <a:r>
              <a:rPr lang="en-US" sz="6000" spc="-5" dirty="0"/>
              <a:t> </a:t>
            </a:r>
            <a:r>
              <a:rPr lang="en-US" sz="6000" spc="-20" dirty="0"/>
              <a:t>Quantum</a:t>
            </a:r>
            <a:r>
              <a:rPr lang="en-US" sz="6000" spc="-5" dirty="0"/>
              <a:t> </a:t>
            </a:r>
            <a:r>
              <a:rPr lang="en-US" sz="6000" spc="-484" dirty="0"/>
              <a:t>T</a:t>
            </a:r>
            <a:r>
              <a:rPr lang="en-US" sz="6000" spc="30" dirty="0"/>
              <a:t>urbulence</a:t>
            </a:r>
            <a:endParaRPr lang="en-US" sz="576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3768043"/>
            <a:ext cx="438912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09" y="2623104"/>
            <a:ext cx="438912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82856" y="9645844"/>
            <a:ext cx="7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nitary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ubit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attice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lgorithm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71546" y="6085898"/>
            <a:ext cx="5270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Quantum Turbulence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05197" y="6269513"/>
            <a:ext cx="7495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Bose-Einstein Condensate (BEC)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900759" y="14478769"/>
            <a:ext cx="215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Hamiltonian: </a:t>
            </a:r>
            <a:endParaRPr lang="en-US" sz="2800" dirty="0"/>
          </a:p>
        </p:txBody>
      </p:sp>
      <p:sp>
        <p:nvSpPr>
          <p:cNvPr id="24" name="object 11"/>
          <p:cNvSpPr txBox="1"/>
          <p:nvPr/>
        </p:nvSpPr>
        <p:spPr>
          <a:xfrm>
            <a:off x="25877224" y="6744147"/>
            <a:ext cx="632491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50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G</a:t>
            </a:r>
            <a:r>
              <a:rPr lang="en-US" sz="4000" dirty="0" smtClean="0">
                <a:cs typeface="Arial" panose="020B0604020202020204" pitchFamily="34" charset="0"/>
              </a:rPr>
              <a:t>eneration of Turbulence</a:t>
            </a:r>
          </a:p>
        </p:txBody>
      </p:sp>
      <p:sp>
        <p:nvSpPr>
          <p:cNvPr id="26" name="object 7"/>
          <p:cNvSpPr txBox="1"/>
          <p:nvPr/>
        </p:nvSpPr>
        <p:spPr>
          <a:xfrm>
            <a:off x="26081344" y="15531856"/>
            <a:ext cx="42218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800" spc="-95" dirty="0" smtClean="0">
                <a:cs typeface="Arial Narrow"/>
              </a:rPr>
              <a:t>Quantum turbulence tangles</a:t>
            </a:r>
            <a:endParaRPr lang="en-US" sz="2800" spc="-10" dirty="0" smtClean="0">
              <a:cs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33662" y="6798556"/>
            <a:ext cx="7412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Classical vs. Quantum Turbulence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6110508" y="7338929"/>
            <a:ext cx="8530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Fundamental to superfluid turbulence is the quantum vortex: a topological singularity with the superfluid density exactly zero at the vortex core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05197" y="10722570"/>
            <a:ext cx="7966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Gross-</a:t>
            </a:r>
            <a:r>
              <a:rPr lang="en-US" sz="2800" dirty="0" err="1" smtClean="0"/>
              <a:t>Pitaevskii</a:t>
            </a:r>
            <a:r>
              <a:rPr lang="en-US" sz="2800" dirty="0" smtClean="0"/>
              <a:t> (GP) equation : </a:t>
            </a:r>
            <a:r>
              <a:rPr lang="en-US" sz="2800" dirty="0"/>
              <a:t>At sufficiently low temperatures, the ground state wave function, ϕ, of a </a:t>
            </a:r>
            <a:r>
              <a:rPr lang="en-US" sz="2800" dirty="0" smtClean="0"/>
              <a:t>BEC can </a:t>
            </a:r>
            <a:r>
              <a:rPr lang="en-US" sz="2800" dirty="0"/>
              <a:t>be described by the (normalized) GP </a:t>
            </a:r>
            <a:r>
              <a:rPr lang="en-US" sz="2800" dirty="0" smtClean="0"/>
              <a:t>equation: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7948964" y="15104885"/>
            <a:ext cx="216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Etotal</a:t>
            </a:r>
            <a:r>
              <a:rPr lang="en-US" sz="2800" dirty="0" smtClean="0"/>
              <a:t> = </a:t>
            </a:r>
            <a:r>
              <a:rPr lang="en-US" sz="2800" i="1" dirty="0" err="1" smtClean="0"/>
              <a:t>const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9909" y="12636009"/>
            <a:ext cx="7315764" cy="10569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3413" y="14031843"/>
            <a:ext cx="5810314" cy="106594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4709971" y="7069535"/>
            <a:ext cx="86675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BEC is the quantum fluid used to generate turbulence since it has </a:t>
            </a:r>
            <a:r>
              <a:rPr lang="en-US" sz="2800" spc="30" dirty="0" smtClean="0">
                <a:cs typeface="Arial"/>
              </a:rPr>
              <a:t>mac</a:t>
            </a:r>
            <a:r>
              <a:rPr lang="en-US" sz="2800" spc="-20" dirty="0" smtClean="0">
                <a:cs typeface="Arial"/>
              </a:rPr>
              <a:t>r</a:t>
            </a:r>
            <a:r>
              <a:rPr lang="en-US" sz="2800" spc="45" dirty="0" smtClean="0">
                <a:cs typeface="Arial"/>
              </a:rPr>
              <a:t>oscopic</a:t>
            </a:r>
            <a:r>
              <a:rPr lang="en-US" sz="2800" spc="5" dirty="0" smtClean="0">
                <a:cs typeface="Arial"/>
              </a:rPr>
              <a:t> </a:t>
            </a:r>
            <a:r>
              <a:rPr lang="en-US" sz="2800" spc="15" dirty="0">
                <a:cs typeface="Arial"/>
              </a:rPr>
              <a:t>quantum</a:t>
            </a:r>
            <a:r>
              <a:rPr lang="en-US" sz="2800" spc="5" dirty="0">
                <a:cs typeface="Arial"/>
              </a:rPr>
              <a:t> e</a:t>
            </a:r>
            <a:r>
              <a:rPr lang="en-US" sz="2800" spc="-35" dirty="0">
                <a:cs typeface="Arial"/>
              </a:rPr>
              <a:t>f</a:t>
            </a:r>
            <a:r>
              <a:rPr lang="en-US" sz="2800" spc="25" dirty="0">
                <a:cs typeface="Arial"/>
              </a:rPr>
              <a:t>fects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20" dirty="0">
                <a:cs typeface="Arial"/>
              </a:rPr>
              <a:t>(since</a:t>
            </a:r>
            <a:r>
              <a:rPr lang="en-US" sz="2800" spc="5" dirty="0">
                <a:cs typeface="Arial"/>
              </a:rPr>
              <a:t> all </a:t>
            </a:r>
            <a:r>
              <a:rPr lang="en-US" sz="2800" spc="25" dirty="0">
                <a:cs typeface="Arial"/>
              </a:rPr>
              <a:t>bosons</a:t>
            </a:r>
            <a:r>
              <a:rPr lang="en-US" sz="2800" spc="5" dirty="0">
                <a:cs typeface="Arial"/>
              </a:rPr>
              <a:t> in </a:t>
            </a:r>
            <a:r>
              <a:rPr lang="en-US" sz="2800" spc="10" dirty="0">
                <a:cs typeface="Arial"/>
              </a:rPr>
              <a:t>same</a:t>
            </a:r>
            <a:r>
              <a:rPr lang="en-US" sz="2800" spc="5" dirty="0">
                <a:cs typeface="Arial"/>
              </a:rPr>
              <a:t> state</a:t>
            </a:r>
            <a:r>
              <a:rPr lang="en-US" sz="2800" spc="5" dirty="0" smtClean="0">
                <a:cs typeface="Arial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5" dirty="0">
                <a:cs typeface="Arial"/>
              </a:rPr>
              <a:t>ext</a:t>
            </a:r>
            <a:r>
              <a:rPr lang="en-US" sz="2800" spc="-30" dirty="0">
                <a:cs typeface="Arial"/>
              </a:rPr>
              <a:t>r</a:t>
            </a:r>
            <a:r>
              <a:rPr lang="en-US" sz="2800" spc="5" dirty="0">
                <a:cs typeface="Arial"/>
              </a:rPr>
              <a:t>emely </a:t>
            </a:r>
            <a:r>
              <a:rPr lang="en-US" sz="2800" spc="30" dirty="0">
                <a:cs typeface="Arial"/>
              </a:rPr>
              <a:t>high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60" dirty="0">
                <a:cs typeface="Arial"/>
              </a:rPr>
              <a:t>p</a:t>
            </a:r>
            <a:r>
              <a:rPr lang="en-US" sz="2800" dirty="0">
                <a:cs typeface="Arial"/>
              </a:rPr>
              <a:t>r</a:t>
            </a:r>
            <a:r>
              <a:rPr lang="en-US" sz="2800" spc="20" dirty="0">
                <a:cs typeface="Arial"/>
              </a:rPr>
              <a:t>ecision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5" dirty="0" smtClean="0">
                <a:cs typeface="Arial"/>
              </a:rPr>
              <a:t>inte</a:t>
            </a:r>
            <a:r>
              <a:rPr lang="en-US" sz="2800" spc="35" dirty="0" smtClean="0">
                <a:cs typeface="Arial"/>
              </a:rPr>
              <a:t>r</a:t>
            </a:r>
            <a:r>
              <a:rPr lang="en-US" sz="2800" spc="5" dirty="0" smtClean="0">
                <a:cs typeface="Arial"/>
              </a:rPr>
              <a:t>fe</a:t>
            </a:r>
            <a:r>
              <a:rPr lang="en-US" sz="2800" spc="-30" dirty="0" smtClean="0">
                <a:cs typeface="Arial"/>
              </a:rPr>
              <a:t>r</a:t>
            </a:r>
            <a:r>
              <a:rPr lang="en-US" sz="2800" spc="5" dirty="0" smtClean="0">
                <a:cs typeface="Arial"/>
              </a:rPr>
              <a:t>omet</a:t>
            </a:r>
            <a:r>
              <a:rPr lang="en-US" sz="2800" spc="35" dirty="0" smtClean="0">
                <a:cs typeface="Arial"/>
              </a:rPr>
              <a:t>r</a:t>
            </a:r>
            <a:r>
              <a:rPr lang="en-US" sz="2800" spc="5" dirty="0" smtClean="0">
                <a:cs typeface="Arial"/>
              </a:rPr>
              <a:t>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-15" dirty="0">
                <a:cs typeface="Arial"/>
              </a:rPr>
              <a:t>BECs</a:t>
            </a:r>
            <a:r>
              <a:rPr lang="en-US" sz="2800" spc="5" dirty="0">
                <a:cs typeface="Arial"/>
              </a:rPr>
              <a:t> in </a:t>
            </a:r>
            <a:r>
              <a:rPr lang="en-US" sz="2800" spc="30" dirty="0">
                <a:cs typeface="Arial"/>
              </a:rPr>
              <a:t>optical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15" dirty="0">
                <a:cs typeface="Arial"/>
              </a:rPr>
              <a:t>lattice</a:t>
            </a:r>
            <a:r>
              <a:rPr lang="en-US" sz="2800" spc="5" dirty="0">
                <a:cs typeface="Arial"/>
              </a:rPr>
              <a:t> </a:t>
            </a:r>
            <a:r>
              <a:rPr lang="en-US" sz="2800" dirty="0">
                <a:cs typeface="Arial"/>
              </a:rPr>
              <a:t>: </a:t>
            </a:r>
            <a:r>
              <a:rPr lang="en-US" sz="2800" spc="10" dirty="0">
                <a:cs typeface="Arial"/>
              </a:rPr>
              <a:t> </a:t>
            </a:r>
            <a:r>
              <a:rPr lang="en-US" sz="2800" spc="40" dirty="0">
                <a:cs typeface="Arial"/>
              </a:rPr>
              <a:t>building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35" dirty="0">
                <a:cs typeface="Arial"/>
              </a:rPr>
              <a:t>blocks</a:t>
            </a:r>
            <a:r>
              <a:rPr lang="en-US" sz="2800" spc="5" dirty="0">
                <a:cs typeface="Arial"/>
              </a:rPr>
              <a:t> for a </a:t>
            </a:r>
            <a:r>
              <a:rPr lang="en-US" sz="2800" spc="15" dirty="0">
                <a:cs typeface="Arial"/>
              </a:rPr>
              <a:t>quantum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30" dirty="0">
                <a:cs typeface="Arial"/>
              </a:rPr>
              <a:t>computer</a:t>
            </a:r>
            <a:endParaRPr lang="en-US" sz="28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15" dirty="0">
                <a:cs typeface="Arial"/>
              </a:rPr>
              <a:t>quantum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20" dirty="0">
                <a:cs typeface="Arial"/>
              </a:rPr>
              <a:t>turbulence</a:t>
            </a:r>
            <a:r>
              <a:rPr lang="en-US" sz="2800" spc="5" dirty="0">
                <a:cs typeface="Arial"/>
              </a:rPr>
              <a:t> vs. </a:t>
            </a:r>
            <a:r>
              <a:rPr lang="en-US" sz="2800" spc="25" dirty="0">
                <a:cs typeface="Arial"/>
              </a:rPr>
              <a:t>classical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20" dirty="0">
                <a:cs typeface="Arial"/>
              </a:rPr>
              <a:t>turbulence</a:t>
            </a:r>
            <a:endParaRPr lang="en-US" sz="28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25" dirty="0">
                <a:cs typeface="Arial"/>
              </a:rPr>
              <a:t>ideal</a:t>
            </a:r>
            <a:r>
              <a:rPr lang="en-US" sz="2800" spc="5" dirty="0">
                <a:cs typeface="Arial"/>
              </a:rPr>
              <a:t> in </a:t>
            </a:r>
            <a:r>
              <a:rPr lang="en-US" sz="2800" spc="25" dirty="0">
                <a:cs typeface="Arial"/>
              </a:rPr>
              <a:t>which</a:t>
            </a:r>
            <a:r>
              <a:rPr lang="en-US" sz="2800" spc="5" dirty="0">
                <a:cs typeface="Arial"/>
              </a:rPr>
              <a:t> to </a:t>
            </a:r>
            <a:r>
              <a:rPr lang="en-US" sz="2800" spc="20" dirty="0">
                <a:cs typeface="Arial"/>
              </a:rPr>
              <a:t>study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15" dirty="0">
                <a:cs typeface="Arial"/>
              </a:rPr>
              <a:t>non-Abelian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20" dirty="0">
                <a:cs typeface="Arial"/>
              </a:rPr>
              <a:t>structu</a:t>
            </a:r>
            <a:r>
              <a:rPr lang="en-US" sz="2800" spc="-20" dirty="0">
                <a:cs typeface="Arial"/>
              </a:rPr>
              <a:t>r</a:t>
            </a:r>
            <a:r>
              <a:rPr lang="en-US" sz="2800" spc="5" dirty="0">
                <a:cs typeface="Arial"/>
              </a:rPr>
              <a:t>es </a:t>
            </a:r>
            <a:r>
              <a:rPr lang="en-US" sz="2800" spc="10" dirty="0">
                <a:cs typeface="Arial"/>
              </a:rPr>
              <a:t>(spin-2</a:t>
            </a:r>
            <a:r>
              <a:rPr lang="en-US" sz="2800" spc="10" dirty="0" smtClean="0">
                <a:cs typeface="Arial"/>
              </a:rPr>
              <a:t>)</a:t>
            </a:r>
            <a:endParaRPr lang="en-US" sz="2800" dirty="0"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481384" y="4996015"/>
            <a:ext cx="12793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There is a </a:t>
            </a:r>
            <a:r>
              <a:rPr lang="en-US" sz="3600" i="1" dirty="0" smtClean="0"/>
              <a:t>need </a:t>
            </a:r>
            <a:r>
              <a:rPr lang="en-US" sz="3600" i="1" dirty="0"/>
              <a:t>for high resolution quantum turbulence simulations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771150" y="10064739"/>
            <a:ext cx="4622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Classical</a:t>
            </a:r>
          </a:p>
          <a:p>
            <a:r>
              <a:rPr lang="en-US" sz="2800" dirty="0" smtClean="0"/>
              <a:t>-Viscosity is critical for classical reconnection</a:t>
            </a:r>
          </a:p>
          <a:p>
            <a:r>
              <a:rPr lang="en-US" sz="2800" dirty="0" smtClean="0"/>
              <a:t>-Circulation is a continuous variable: very hard to define what is a classical vortex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171546" y="12778805"/>
            <a:ext cx="6163354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1600">
              <a:lnSpc>
                <a:spcPts val="1860"/>
              </a:lnSpc>
            </a:pPr>
            <a:r>
              <a:rPr lang="en-US" sz="2800" b="1" dirty="0">
                <a:cs typeface="Arial"/>
              </a:rPr>
              <a:t>CAP-2 (Einstein 2009, 12 288 </a:t>
            </a:r>
            <a:r>
              <a:rPr lang="en-US" sz="2800" b="1" dirty="0" smtClean="0">
                <a:cs typeface="Arial"/>
              </a:rPr>
              <a:t>cores</a:t>
            </a:r>
          </a:p>
          <a:p>
            <a:pPr marL="101600">
              <a:lnSpc>
                <a:spcPts val="1860"/>
              </a:lnSpc>
            </a:pPr>
            <a:r>
              <a:rPr lang="en-US" sz="2800" i="1" spc="-22" baseline="2222" dirty="0" smtClean="0">
                <a:cs typeface="Times New Roman"/>
              </a:rPr>
              <a:t>T</a:t>
            </a:r>
            <a:r>
              <a:rPr lang="en-US" sz="2800" i="1" spc="7" baseline="2222" dirty="0" smtClean="0">
                <a:cs typeface="Times New Roman"/>
              </a:rPr>
              <a:t>o</a:t>
            </a:r>
            <a:r>
              <a:rPr lang="en-US" sz="2800" i="1" spc="-15" baseline="2222" dirty="0" smtClean="0">
                <a:cs typeface="Times New Roman"/>
              </a:rPr>
              <a:t>t</a:t>
            </a:r>
            <a:r>
              <a:rPr lang="en-US" sz="2800" i="1" baseline="2222" dirty="0" smtClean="0">
                <a:cs typeface="Times New Roman"/>
              </a:rPr>
              <a:t>al</a:t>
            </a:r>
            <a:r>
              <a:rPr lang="en-US" sz="2800" i="1" spc="157" baseline="2222" dirty="0" smtClean="0">
                <a:cs typeface="Times New Roman"/>
              </a:rPr>
              <a:t> </a:t>
            </a:r>
            <a:r>
              <a:rPr lang="en-US" sz="2800" i="1" baseline="2222" dirty="0">
                <a:cs typeface="Times New Roman"/>
              </a:rPr>
              <a:t>K</a:t>
            </a:r>
            <a:r>
              <a:rPr lang="en-US" sz="2800" i="1" spc="-15" baseline="2222" dirty="0">
                <a:cs typeface="Times New Roman"/>
              </a:rPr>
              <a:t>i</a:t>
            </a:r>
            <a:r>
              <a:rPr lang="en-US" sz="2800" i="1" spc="7" baseline="2222" dirty="0">
                <a:cs typeface="Times New Roman"/>
              </a:rPr>
              <a:t>n</a:t>
            </a:r>
            <a:r>
              <a:rPr lang="en-US" sz="2800" i="1" spc="-15" baseline="2222" dirty="0">
                <a:cs typeface="Times New Roman"/>
              </a:rPr>
              <a:t>eti</a:t>
            </a:r>
            <a:r>
              <a:rPr lang="en-US" sz="2800" i="1" spc="7" baseline="2222" dirty="0">
                <a:cs typeface="Times New Roman"/>
              </a:rPr>
              <a:t>c</a:t>
            </a:r>
            <a:r>
              <a:rPr lang="en-US" sz="2800" i="1" spc="-225" baseline="2222" dirty="0">
                <a:cs typeface="Times New Roman"/>
              </a:rPr>
              <a:t> </a:t>
            </a:r>
            <a:r>
              <a:rPr lang="en-US" sz="2800" i="1" spc="-7" baseline="2222" dirty="0">
                <a:cs typeface="Times New Roman"/>
              </a:rPr>
              <a:t>E</a:t>
            </a:r>
            <a:r>
              <a:rPr lang="en-US" sz="2800" i="1" spc="7" baseline="2222" dirty="0">
                <a:cs typeface="Times New Roman"/>
              </a:rPr>
              <a:t>n</a:t>
            </a:r>
            <a:r>
              <a:rPr lang="en-US" sz="2800" i="1" spc="-7" baseline="2222" dirty="0">
                <a:cs typeface="Times New Roman"/>
              </a:rPr>
              <a:t>e</a:t>
            </a:r>
            <a:r>
              <a:rPr lang="en-US" sz="2800" i="1" spc="-30" baseline="2222" dirty="0">
                <a:cs typeface="Times New Roman"/>
              </a:rPr>
              <a:t>r</a:t>
            </a:r>
            <a:r>
              <a:rPr lang="en-US" sz="2800" i="1" spc="7" baseline="2222" dirty="0">
                <a:cs typeface="Times New Roman"/>
              </a:rPr>
              <a:t>gy</a:t>
            </a:r>
            <a:r>
              <a:rPr lang="en-US" sz="2800" i="1" spc="37" baseline="2222" dirty="0">
                <a:cs typeface="Times New Roman"/>
              </a:rPr>
              <a:t> </a:t>
            </a:r>
            <a:r>
              <a:rPr lang="en-US" sz="2800" i="1" spc="7" baseline="2222" dirty="0">
                <a:cs typeface="Times New Roman"/>
              </a:rPr>
              <a:t>Sp</a:t>
            </a:r>
            <a:r>
              <a:rPr lang="en-US" sz="2800" i="1" spc="-15" baseline="2222" dirty="0">
                <a:cs typeface="Times New Roman"/>
              </a:rPr>
              <a:t>ect</a:t>
            </a:r>
            <a:r>
              <a:rPr lang="en-US" sz="2800" i="1" spc="-30" baseline="2222" dirty="0">
                <a:cs typeface="Times New Roman"/>
              </a:rPr>
              <a:t>r</a:t>
            </a:r>
            <a:r>
              <a:rPr lang="en-US" sz="2800" i="1" spc="7" baseline="2222" dirty="0">
                <a:cs typeface="Times New Roman"/>
              </a:rPr>
              <a:t>um</a:t>
            </a:r>
            <a:r>
              <a:rPr lang="en-US" sz="2800" i="1" baseline="2222" dirty="0">
                <a:cs typeface="Times New Roman"/>
              </a:rPr>
              <a:t>	</a:t>
            </a:r>
            <a:r>
              <a:rPr lang="en-US" sz="2800" i="1" spc="-10" dirty="0">
                <a:cs typeface="Times New Roman"/>
              </a:rPr>
              <a:t>g</a:t>
            </a:r>
            <a:r>
              <a:rPr lang="en-US" sz="2800" i="1" spc="-40" dirty="0">
                <a:cs typeface="Times New Roman"/>
              </a:rPr>
              <a:t>r</a:t>
            </a:r>
            <a:r>
              <a:rPr lang="en-US" sz="2800" i="1" spc="-25" dirty="0">
                <a:cs typeface="Times New Roman"/>
              </a:rPr>
              <a:t>i</a:t>
            </a:r>
            <a:r>
              <a:rPr lang="en-US" sz="2800" i="1" spc="-10" dirty="0">
                <a:cs typeface="Times New Roman"/>
              </a:rPr>
              <a:t>d</a:t>
            </a:r>
            <a:r>
              <a:rPr lang="en-US" sz="2800" i="1" dirty="0">
                <a:cs typeface="Times New Roman"/>
              </a:rPr>
              <a:t> </a:t>
            </a:r>
            <a:r>
              <a:rPr lang="en-US" sz="2800" i="1" spc="-229" dirty="0">
                <a:cs typeface="Times New Roman"/>
              </a:rPr>
              <a:t> </a:t>
            </a:r>
            <a:r>
              <a:rPr lang="en-US" sz="2800" spc="-10" dirty="0" smtClean="0">
                <a:cs typeface="Times New Roman"/>
              </a:rPr>
              <a:t>576</a:t>
            </a:r>
            <a:r>
              <a:rPr lang="en-US" sz="2800" spc="5" dirty="0" smtClean="0">
                <a:cs typeface="Times New Roman"/>
              </a:rPr>
              <a:t>0</a:t>
            </a:r>
            <a:r>
              <a:rPr lang="en-US" sz="2800" baseline="37777" dirty="0" smtClean="0">
                <a:cs typeface="Times New Roman"/>
              </a:rPr>
              <a:t>3</a:t>
            </a:r>
            <a:endParaRPr lang="en-US" sz="2800" baseline="37777" dirty="0">
              <a:cs typeface="Times New Roman"/>
            </a:endParaRPr>
          </a:p>
        </p:txBody>
      </p:sp>
      <p:sp>
        <p:nvSpPr>
          <p:cNvPr id="57" name="object 8"/>
          <p:cNvSpPr txBox="1"/>
          <p:nvPr/>
        </p:nvSpPr>
        <p:spPr>
          <a:xfrm>
            <a:off x="10059001" y="7663260"/>
            <a:ext cx="5985365" cy="2277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buFont typeface="Arial" panose="020B0604020202020204" pitchFamily="34" charset="0"/>
              <a:buChar char="•"/>
              <a:tabLst>
                <a:tab pos="77470" algn="l"/>
              </a:tabLst>
            </a:pPr>
            <a:r>
              <a:rPr sz="3600" spc="-45" dirty="0" smtClean="0">
                <a:cs typeface="Gill Sans MT"/>
              </a:rPr>
              <a:t>Mul</a:t>
            </a:r>
            <a:r>
              <a:rPr sz="3600" spc="-35" dirty="0" smtClean="0">
                <a:cs typeface="Gill Sans MT"/>
              </a:rPr>
              <a:t>t</a:t>
            </a:r>
            <a:r>
              <a:rPr sz="3600" spc="-15" dirty="0" smtClean="0">
                <a:cs typeface="Gill Sans MT"/>
              </a:rPr>
              <a:t>i-</a:t>
            </a:r>
            <a:r>
              <a:rPr sz="3600" spc="-85" dirty="0" smtClean="0">
                <a:cs typeface="Gill Sans MT"/>
              </a:rPr>
              <a:t>S</a:t>
            </a:r>
            <a:r>
              <a:rPr sz="3600" spc="-45" dirty="0" smtClean="0">
                <a:cs typeface="Gill Sans MT"/>
              </a:rPr>
              <a:t>c</a:t>
            </a:r>
            <a:r>
              <a:rPr sz="3600" spc="-55" dirty="0" smtClean="0">
                <a:cs typeface="Gill Sans MT"/>
              </a:rPr>
              <a:t>a</a:t>
            </a:r>
            <a:r>
              <a:rPr sz="3600" spc="-30" dirty="0" smtClean="0">
                <a:cs typeface="Gill Sans MT"/>
              </a:rPr>
              <a:t>le</a:t>
            </a:r>
            <a:r>
              <a:rPr sz="3600" spc="5" dirty="0" smtClean="0">
                <a:cs typeface="Gill Sans MT"/>
              </a:rPr>
              <a:t> </a:t>
            </a:r>
            <a:r>
              <a:rPr sz="3600" spc="-50" dirty="0" smtClean="0">
                <a:cs typeface="Gill Sans MT"/>
              </a:rPr>
              <a:t>Phy</a:t>
            </a:r>
            <a:r>
              <a:rPr sz="3600" spc="-45" dirty="0" smtClean="0">
                <a:cs typeface="Gill Sans MT"/>
              </a:rPr>
              <a:t>s</a:t>
            </a:r>
            <a:r>
              <a:rPr sz="3600" spc="-35" dirty="0" smtClean="0">
                <a:cs typeface="Gill Sans MT"/>
              </a:rPr>
              <a:t>ic</a:t>
            </a:r>
            <a:r>
              <a:rPr sz="3600" spc="-25" dirty="0" smtClean="0">
                <a:cs typeface="Gill Sans MT"/>
              </a:rPr>
              <a:t>s</a:t>
            </a:r>
            <a:endParaRPr lang="en-US" sz="3600" spc="-165" dirty="0" smtClean="0">
              <a:cs typeface="Gill Sans MT"/>
            </a:endParaRPr>
          </a:p>
          <a:p>
            <a:pPr marL="12700"/>
            <a:r>
              <a:rPr sz="2800" spc="-165" dirty="0" smtClean="0">
                <a:cs typeface="Gill Sans MT"/>
              </a:rPr>
              <a:t>T</a:t>
            </a:r>
            <a:r>
              <a:rPr sz="2800" spc="10" dirty="0" smtClean="0">
                <a:cs typeface="Gill Sans MT"/>
              </a:rPr>
              <a:t>riple </a:t>
            </a:r>
            <a:r>
              <a:rPr sz="2800" spc="10" dirty="0">
                <a:cs typeface="Gill Sans MT"/>
              </a:rPr>
              <a:t>Cascade </a:t>
            </a:r>
            <a:r>
              <a:rPr sz="2800" spc="10" dirty="0" smtClean="0">
                <a:cs typeface="Gill Sans MT"/>
              </a:rPr>
              <a:t>Regions:</a:t>
            </a:r>
            <a:endParaRPr sz="2800" dirty="0" smtClean="0">
              <a:cs typeface="Gill Sans MT"/>
            </a:endParaRPr>
          </a:p>
          <a:p>
            <a:pPr marL="62865" marR="5080">
              <a:tabLst>
                <a:tab pos="779780" algn="l"/>
                <a:tab pos="1067435" algn="l"/>
              </a:tabLst>
            </a:pPr>
            <a:r>
              <a:rPr lang="en-US" sz="2800" spc="10" dirty="0" smtClean="0">
                <a:cs typeface="Gill Sans MT"/>
              </a:rPr>
              <a:t>-</a:t>
            </a:r>
            <a:r>
              <a:rPr sz="2800" spc="10" dirty="0" smtClean="0">
                <a:cs typeface="Gill Sans MT"/>
              </a:rPr>
              <a:t>small</a:t>
            </a:r>
            <a:r>
              <a:rPr sz="2800" spc="5" dirty="0" smtClean="0">
                <a:cs typeface="Gill Sans MT"/>
              </a:rPr>
              <a:t> </a:t>
            </a:r>
            <a:r>
              <a:rPr sz="2800" spc="10" dirty="0" smtClean="0">
                <a:cs typeface="Gill Sans MT"/>
              </a:rPr>
              <a:t>k</a:t>
            </a:r>
            <a:r>
              <a:rPr sz="2800" spc="5" dirty="0" smtClean="0">
                <a:cs typeface="Gill Sans MT"/>
              </a:rPr>
              <a:t>:</a:t>
            </a:r>
            <a:r>
              <a:rPr lang="en-US" sz="2800" spc="5" dirty="0" smtClean="0">
                <a:cs typeface="Gill Sans MT"/>
              </a:rPr>
              <a:t>       </a:t>
            </a:r>
            <a:r>
              <a:rPr sz="2800" spc="-75" dirty="0" smtClean="0">
                <a:cs typeface="Gill Sans MT"/>
              </a:rPr>
              <a:t>K</a:t>
            </a:r>
            <a:r>
              <a:rPr sz="2800" spc="10" dirty="0" smtClean="0">
                <a:cs typeface="Gill Sans MT"/>
              </a:rPr>
              <a:t>olmo</a:t>
            </a:r>
            <a:r>
              <a:rPr sz="2800" spc="-5" dirty="0" smtClean="0">
                <a:cs typeface="Gill Sans MT"/>
              </a:rPr>
              <a:t>g</a:t>
            </a:r>
            <a:r>
              <a:rPr sz="2800" spc="15" dirty="0" smtClean="0">
                <a:cs typeface="Gill Sans MT"/>
              </a:rPr>
              <a:t>o</a:t>
            </a:r>
            <a:r>
              <a:rPr sz="2800" spc="-30" dirty="0" smtClean="0">
                <a:cs typeface="Gill Sans MT"/>
              </a:rPr>
              <a:t>r</a:t>
            </a:r>
            <a:r>
              <a:rPr sz="2800" dirty="0" smtClean="0">
                <a:cs typeface="Gill Sans MT"/>
              </a:rPr>
              <a:t>o</a:t>
            </a:r>
            <a:r>
              <a:rPr sz="2800" spc="5" dirty="0" smtClean="0">
                <a:cs typeface="Gill Sans MT"/>
              </a:rPr>
              <a:t>v-li</a:t>
            </a:r>
            <a:r>
              <a:rPr sz="2800" spc="-35" dirty="0" smtClean="0">
                <a:cs typeface="Gill Sans MT"/>
              </a:rPr>
              <a:t>k</a:t>
            </a:r>
            <a:r>
              <a:rPr sz="2800" spc="10" dirty="0" smtClean="0">
                <a:cs typeface="Gill Sans MT"/>
              </a:rPr>
              <a:t>e</a:t>
            </a:r>
            <a:r>
              <a:rPr sz="2800" spc="5" dirty="0" smtClean="0">
                <a:cs typeface="Gill Sans MT"/>
              </a:rPr>
              <a:t> classical</a:t>
            </a:r>
            <a:r>
              <a:rPr sz="2800" spc="10" dirty="0" smtClean="0">
                <a:cs typeface="Gill Sans MT"/>
              </a:rPr>
              <a:t> </a:t>
            </a:r>
            <a:endParaRPr lang="en-US" sz="2800" spc="10" dirty="0" smtClean="0">
              <a:cs typeface="Gill Sans MT"/>
            </a:endParaRPr>
          </a:p>
          <a:p>
            <a:pPr marL="62865" marR="5080">
              <a:tabLst>
                <a:tab pos="779780" algn="l"/>
                <a:tab pos="1067435" algn="l"/>
              </a:tabLst>
            </a:pPr>
            <a:r>
              <a:rPr lang="en-US" sz="2800" spc="10" dirty="0" smtClean="0">
                <a:cs typeface="Gill Sans MT"/>
              </a:rPr>
              <a:t>-</a:t>
            </a:r>
            <a:r>
              <a:rPr sz="2800" spc="10" dirty="0" smtClean="0">
                <a:cs typeface="Gill Sans MT"/>
              </a:rPr>
              <a:t>medium</a:t>
            </a:r>
            <a:r>
              <a:rPr sz="2800" spc="5" dirty="0" smtClean="0">
                <a:cs typeface="Gill Sans MT"/>
              </a:rPr>
              <a:t> </a:t>
            </a:r>
            <a:r>
              <a:rPr sz="2800" spc="10" dirty="0" smtClean="0">
                <a:cs typeface="Gill Sans MT"/>
              </a:rPr>
              <a:t>k</a:t>
            </a:r>
            <a:r>
              <a:rPr sz="2800" spc="5" dirty="0" smtClean="0">
                <a:cs typeface="Gill Sans MT"/>
              </a:rPr>
              <a:t>:</a:t>
            </a:r>
            <a:r>
              <a:rPr lang="en-US" sz="2800" spc="5" dirty="0" smtClean="0">
                <a:cs typeface="Gill Sans MT"/>
              </a:rPr>
              <a:t>   </a:t>
            </a:r>
            <a:r>
              <a:rPr sz="2800" spc="10" dirty="0" smtClean="0">
                <a:cs typeface="Gill Sans MT"/>
              </a:rPr>
              <a:t>semi-classical</a:t>
            </a:r>
            <a:r>
              <a:rPr sz="2800" spc="5" dirty="0" smtClean="0">
                <a:cs typeface="Gill Sans MT"/>
              </a:rPr>
              <a:t> </a:t>
            </a:r>
            <a:r>
              <a:rPr sz="2800" spc="-20" dirty="0" smtClean="0">
                <a:cs typeface="Gill Sans MT"/>
              </a:rPr>
              <a:t>r</a:t>
            </a:r>
            <a:r>
              <a:rPr sz="2800" spc="10" dirty="0" smtClean="0">
                <a:cs typeface="Gill Sans MT"/>
              </a:rPr>
              <a:t>egime</a:t>
            </a:r>
            <a:endParaRPr lang="en-US" sz="2800" spc="10" dirty="0" smtClean="0">
              <a:cs typeface="Gill Sans MT"/>
            </a:endParaRPr>
          </a:p>
          <a:p>
            <a:pPr marL="62865" marR="5080">
              <a:tabLst>
                <a:tab pos="779780" algn="l"/>
                <a:tab pos="1067435" algn="l"/>
              </a:tabLst>
            </a:pPr>
            <a:r>
              <a:rPr lang="en-US" sz="2800" spc="10" dirty="0" smtClean="0">
                <a:cs typeface="Gill Sans MT"/>
              </a:rPr>
              <a:t>-</a:t>
            </a:r>
            <a:r>
              <a:rPr sz="2800" spc="10" dirty="0" smtClean="0">
                <a:cs typeface="Gill Sans MT"/>
              </a:rPr>
              <a:t>large</a:t>
            </a:r>
            <a:r>
              <a:rPr sz="2800" spc="5" dirty="0" smtClean="0">
                <a:cs typeface="Gill Sans MT"/>
              </a:rPr>
              <a:t> </a:t>
            </a:r>
            <a:r>
              <a:rPr sz="2800" spc="10" dirty="0" smtClean="0">
                <a:cs typeface="Gill Sans MT"/>
              </a:rPr>
              <a:t>k</a:t>
            </a:r>
            <a:r>
              <a:rPr sz="2800" spc="5" dirty="0" smtClean="0">
                <a:cs typeface="Gill Sans MT"/>
              </a:rPr>
              <a:t>:</a:t>
            </a:r>
            <a:r>
              <a:rPr lang="en-US" sz="2800" spc="5" dirty="0" smtClean="0">
                <a:cs typeface="Gill Sans MT"/>
              </a:rPr>
              <a:t>       </a:t>
            </a:r>
            <a:r>
              <a:rPr sz="2800" spc="10" dirty="0" smtClean="0">
                <a:cs typeface="Gill Sans MT"/>
              </a:rPr>
              <a:t>quantum</a:t>
            </a:r>
            <a:r>
              <a:rPr sz="2800" spc="5" dirty="0" smtClean="0">
                <a:cs typeface="Gill Sans MT"/>
              </a:rPr>
              <a:t> </a:t>
            </a:r>
            <a:r>
              <a:rPr sz="2800" spc="-20" dirty="0">
                <a:cs typeface="Gill Sans MT"/>
              </a:rPr>
              <a:t>v</a:t>
            </a:r>
            <a:r>
              <a:rPr sz="2800" spc="15" dirty="0">
                <a:cs typeface="Gill Sans MT"/>
              </a:rPr>
              <a:t>o</a:t>
            </a:r>
            <a:r>
              <a:rPr sz="2800" spc="35" dirty="0">
                <a:cs typeface="Gill Sans MT"/>
              </a:rPr>
              <a:t>r</a:t>
            </a:r>
            <a:r>
              <a:rPr sz="2800" spc="10" dirty="0">
                <a:cs typeface="Gill Sans MT"/>
              </a:rPr>
              <a:t>tex</a:t>
            </a:r>
            <a:r>
              <a:rPr sz="2800" spc="5" dirty="0">
                <a:cs typeface="Gill Sans MT"/>
              </a:rPr>
              <a:t> </a:t>
            </a:r>
            <a:r>
              <a:rPr sz="2800" spc="10" dirty="0">
                <a:cs typeface="Gill Sans MT"/>
              </a:rPr>
              <a:t>spectrum</a:t>
            </a:r>
            <a:endParaRPr sz="2800" dirty="0">
              <a:cs typeface="Gill Sans M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407599" y="12823998"/>
            <a:ext cx="56258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Quantum</a:t>
            </a:r>
          </a:p>
          <a:p>
            <a:r>
              <a:rPr lang="en-US" sz="2800" dirty="0" smtClean="0"/>
              <a:t>-Flows </a:t>
            </a:r>
            <a:r>
              <a:rPr lang="en-US" sz="2800" dirty="0"/>
              <a:t>freely, without the dissipative effect of viscous </a:t>
            </a:r>
            <a:r>
              <a:rPr lang="en-US" sz="2800" dirty="0" smtClean="0"/>
              <a:t>forces</a:t>
            </a:r>
          </a:p>
          <a:p>
            <a:r>
              <a:rPr lang="en-US" sz="2800" dirty="0" smtClean="0"/>
              <a:t>-Rotation </a:t>
            </a:r>
            <a:r>
              <a:rPr lang="en-US" sz="2800" dirty="0"/>
              <a:t>is constrained to discrete vortex lines of known size and strength.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8343" y="7916190"/>
            <a:ext cx="7991778" cy="48236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9701" y="7338929"/>
            <a:ext cx="7034574" cy="438096"/>
          </a:xfrm>
          <a:prstGeom prst="rect">
            <a:avLst/>
          </a:prstGeom>
        </p:spPr>
      </p:pic>
      <p:sp>
        <p:nvSpPr>
          <p:cNvPr id="62" name="object 10"/>
          <p:cNvSpPr txBox="1"/>
          <p:nvPr/>
        </p:nvSpPr>
        <p:spPr>
          <a:xfrm>
            <a:off x="851349" y="10491779"/>
            <a:ext cx="7814028" cy="1370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900">
              <a:lnSpc>
                <a:spcPct val="105900"/>
              </a:lnSpc>
              <a:buFont typeface="Arial" panose="020B0604020202020204" pitchFamily="34" charset="0"/>
              <a:buChar char="•"/>
            </a:pPr>
            <a:r>
              <a:rPr sz="2800" spc="5" dirty="0">
                <a:cs typeface="Arial Narrow"/>
              </a:rPr>
              <a:t>Mesoscopic lattice </a:t>
            </a:r>
            <a:r>
              <a:rPr sz="2800" spc="5" dirty="0" smtClean="0">
                <a:cs typeface="Arial Narrow"/>
              </a:rPr>
              <a:t>algorithm</a:t>
            </a:r>
            <a:r>
              <a:rPr lang="en-US" sz="2800" spc="5" dirty="0" smtClean="0">
                <a:cs typeface="Arial Narrow"/>
              </a:rPr>
              <a:t>:</a:t>
            </a:r>
            <a:r>
              <a:rPr sz="2800" spc="5" dirty="0" smtClean="0">
                <a:cs typeface="Arial Narrow"/>
              </a:rPr>
              <a:t> </a:t>
            </a:r>
            <a:endParaRPr lang="en-US" sz="2800" spc="5" dirty="0">
              <a:cs typeface="Arial Narrow"/>
            </a:endParaRPr>
          </a:p>
          <a:p>
            <a:pPr marL="240665" marR="5080" indent="-228600">
              <a:lnSpc>
                <a:spcPct val="105900"/>
              </a:lnSpc>
            </a:pPr>
            <a:r>
              <a:rPr sz="2800" spc="5" dirty="0" smtClean="0">
                <a:cs typeface="Arial Narrow"/>
              </a:rPr>
              <a:t> very </a:t>
            </a:r>
            <a:r>
              <a:rPr sz="2800" spc="5" dirty="0">
                <a:cs typeface="Arial Narrow"/>
              </a:rPr>
              <a:t>small requirements on computer</a:t>
            </a:r>
            <a:r>
              <a:rPr sz="2800" dirty="0">
                <a:cs typeface="Arial Narrow"/>
              </a:rPr>
              <a:t> memory</a:t>
            </a:r>
            <a:r>
              <a:rPr sz="2800" spc="-5" dirty="0">
                <a:cs typeface="Arial Narrow"/>
              </a:rPr>
              <a:t> </a:t>
            </a:r>
            <a:r>
              <a:rPr sz="2800" spc="5" dirty="0">
                <a:cs typeface="Arial Narrow"/>
              </a:rPr>
              <a:t>e.g</a:t>
            </a:r>
            <a:r>
              <a:rPr sz="2800" spc="-5" dirty="0">
                <a:cs typeface="Arial Narrow"/>
              </a:rPr>
              <a:t>.</a:t>
            </a:r>
            <a:r>
              <a:rPr sz="2800" dirty="0">
                <a:cs typeface="Arial Narrow"/>
              </a:rPr>
              <a:t>,</a:t>
            </a:r>
            <a:r>
              <a:rPr sz="2800" spc="5" dirty="0">
                <a:cs typeface="Arial Narrow"/>
              </a:rPr>
              <a:t> can run 5760^3 grid using only 12 </a:t>
            </a:r>
            <a:r>
              <a:rPr sz="2800" spc="10" dirty="0">
                <a:cs typeface="Arial Narrow"/>
              </a:rPr>
              <a:t>K</a:t>
            </a:r>
            <a:r>
              <a:rPr sz="2800" spc="5" dirty="0">
                <a:cs typeface="Arial Narrow"/>
              </a:rPr>
              <a:t> cores in 2009.</a:t>
            </a:r>
            <a:endParaRPr sz="2800" dirty="0">
              <a:cs typeface="Arial Narrow"/>
            </a:endParaRPr>
          </a:p>
        </p:txBody>
      </p:sp>
      <p:sp>
        <p:nvSpPr>
          <p:cNvPr id="63" name="object 20"/>
          <p:cNvSpPr txBox="1"/>
          <p:nvPr/>
        </p:nvSpPr>
        <p:spPr>
          <a:xfrm>
            <a:off x="989262" y="12084829"/>
            <a:ext cx="186697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cs typeface="Arial Narrow"/>
              </a:rPr>
              <a:t>sc</a:t>
            </a:r>
            <a:r>
              <a:rPr sz="2800" spc="-40" dirty="0">
                <a:cs typeface="Arial Narrow"/>
              </a:rPr>
              <a:t>a</a:t>
            </a:r>
            <a:r>
              <a:rPr sz="2800" spc="-30" dirty="0">
                <a:cs typeface="Arial Narrow"/>
              </a:rPr>
              <a:t>l</a:t>
            </a:r>
            <a:r>
              <a:rPr sz="2800" spc="-40" dirty="0">
                <a:cs typeface="Arial Narrow"/>
              </a:rPr>
              <a:t>a</a:t>
            </a:r>
            <a:r>
              <a:rPr sz="2800" spc="-5" dirty="0">
                <a:cs typeface="Arial Narrow"/>
              </a:rPr>
              <a:t>r</a:t>
            </a:r>
            <a:r>
              <a:rPr sz="2800" dirty="0">
                <a:cs typeface="Arial Narrow"/>
              </a:rPr>
              <a:t> </a:t>
            </a:r>
            <a:r>
              <a:rPr sz="2800" spc="150" dirty="0">
                <a:cs typeface="Arial Narrow"/>
              </a:rPr>
              <a:t> </a:t>
            </a:r>
            <a:r>
              <a:rPr sz="2800" spc="-35" dirty="0" smtClean="0">
                <a:cs typeface="Arial Narrow"/>
              </a:rPr>
              <a:t>G</a:t>
            </a:r>
            <a:r>
              <a:rPr sz="2800" spc="-10" dirty="0" smtClean="0">
                <a:cs typeface="Arial Narrow"/>
              </a:rPr>
              <a:t>P</a:t>
            </a:r>
            <a:r>
              <a:rPr lang="en-US" sz="2800" spc="-10" dirty="0" smtClean="0">
                <a:cs typeface="Arial Narrow"/>
              </a:rPr>
              <a:t>:</a:t>
            </a:r>
            <a:endParaRPr sz="2800" dirty="0">
              <a:cs typeface="Arial Narrow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137" y="11875653"/>
            <a:ext cx="7542813" cy="90609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603" y="12950615"/>
            <a:ext cx="11635399" cy="4726791"/>
          </a:xfrm>
          <a:prstGeom prst="rect">
            <a:avLst/>
          </a:prstGeom>
        </p:spPr>
      </p:pic>
      <p:sp>
        <p:nvSpPr>
          <p:cNvPr id="68" name="object 45"/>
          <p:cNvSpPr txBox="1"/>
          <p:nvPr/>
        </p:nvSpPr>
        <p:spPr>
          <a:xfrm>
            <a:off x="1296717" y="17810360"/>
            <a:ext cx="666984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3990" algn="l"/>
              </a:tabLst>
            </a:pPr>
            <a:r>
              <a:rPr lang="en-US" sz="3200" spc="-15" dirty="0">
                <a:cs typeface="Times New Roman" panose="02020603050405020304" pitchFamily="18" charset="0"/>
              </a:rPr>
              <a:t>I</a:t>
            </a:r>
            <a:r>
              <a:rPr sz="3200" spc="5" dirty="0" smtClean="0">
                <a:cs typeface="Times New Roman" panose="02020603050405020304" pitchFamily="18" charset="0"/>
              </a:rPr>
              <a:t>n</a:t>
            </a:r>
            <a:r>
              <a:rPr sz="3200" spc="-15" dirty="0" smtClean="0">
                <a:cs typeface="Times New Roman" panose="02020603050405020304" pitchFamily="18" charset="0"/>
              </a:rPr>
              <a:t>t</a:t>
            </a:r>
            <a:r>
              <a:rPr sz="3200" spc="-20" dirty="0" smtClean="0">
                <a:cs typeface="Times New Roman" panose="02020603050405020304" pitchFamily="18" charset="0"/>
              </a:rPr>
              <a:t>r</a:t>
            </a:r>
            <a:r>
              <a:rPr sz="3200" spc="5" dirty="0" smtClean="0">
                <a:cs typeface="Times New Roman" panose="02020603050405020304" pitchFamily="18" charset="0"/>
              </a:rPr>
              <a:t>odu</a:t>
            </a:r>
            <a:r>
              <a:rPr sz="3200" spc="-5" dirty="0" smtClean="0">
                <a:cs typeface="Times New Roman" panose="02020603050405020304" pitchFamily="18" charset="0"/>
              </a:rPr>
              <a:t>c</a:t>
            </a:r>
            <a:r>
              <a:rPr lang="en-US" sz="3200" spc="5" dirty="0">
                <a:cs typeface="Times New Roman" panose="02020603050405020304" pitchFamily="18" charset="0"/>
              </a:rPr>
              <a:t>e</a:t>
            </a:r>
            <a:r>
              <a:rPr sz="3200" spc="-5" dirty="0" smtClean="0">
                <a:cs typeface="Times New Roman" panose="02020603050405020304" pitchFamily="18" charset="0"/>
              </a:rPr>
              <a:t> </a:t>
            </a:r>
            <a:r>
              <a:rPr sz="3200" spc="-15" dirty="0">
                <a:cs typeface="Times New Roman" panose="02020603050405020304" pitchFamily="18" charset="0"/>
              </a:rPr>
              <a:t>t</a:t>
            </a:r>
            <a:r>
              <a:rPr sz="3200" spc="5" dirty="0">
                <a:cs typeface="Times New Roman" panose="02020603050405020304" pitchFamily="18" charset="0"/>
              </a:rPr>
              <a:t>he</a:t>
            </a:r>
            <a:r>
              <a:rPr sz="3200" spc="-5" dirty="0">
                <a:cs typeface="Times New Roman" panose="02020603050405020304" pitchFamily="18" charset="0"/>
              </a:rPr>
              <a:t> </a:t>
            </a:r>
            <a:r>
              <a:rPr sz="3200" spc="-15" dirty="0">
                <a:cs typeface="Times New Roman" panose="02020603050405020304" pitchFamily="18" charset="0"/>
              </a:rPr>
              <a:t>m</a:t>
            </a:r>
            <a:r>
              <a:rPr sz="3200" spc="-5" dirty="0">
                <a:cs typeface="Times New Roman" panose="02020603050405020304" pitchFamily="18" charset="0"/>
              </a:rPr>
              <a:t>e</a:t>
            </a:r>
            <a:r>
              <a:rPr sz="3200" spc="-20" dirty="0">
                <a:cs typeface="Times New Roman" panose="02020603050405020304" pitchFamily="18" charset="0"/>
              </a:rPr>
              <a:t>s</a:t>
            </a:r>
            <a:r>
              <a:rPr sz="3200" spc="5" dirty="0">
                <a:cs typeface="Times New Roman" panose="02020603050405020304" pitchFamily="18" charset="0"/>
              </a:rPr>
              <a:t>o</a:t>
            </a:r>
            <a:r>
              <a:rPr sz="3200" spc="-20" dirty="0">
                <a:cs typeface="Times New Roman" panose="02020603050405020304" pitchFamily="18" charset="0"/>
              </a:rPr>
              <a:t>s</a:t>
            </a:r>
            <a:r>
              <a:rPr sz="3200" spc="-5" dirty="0">
                <a:cs typeface="Times New Roman" panose="02020603050405020304" pitchFamily="18" charset="0"/>
              </a:rPr>
              <a:t>c</a:t>
            </a:r>
            <a:r>
              <a:rPr sz="3200" spc="5" dirty="0">
                <a:cs typeface="Times New Roman" panose="02020603050405020304" pitchFamily="18" charset="0"/>
              </a:rPr>
              <a:t>op</a:t>
            </a:r>
            <a:r>
              <a:rPr sz="3200" spc="-15" dirty="0">
                <a:cs typeface="Times New Roman" panose="02020603050405020304" pitchFamily="18" charset="0"/>
              </a:rPr>
              <a:t>i</a:t>
            </a:r>
            <a:r>
              <a:rPr sz="3200" spc="5" dirty="0">
                <a:cs typeface="Times New Roman" panose="02020603050405020304" pitchFamily="18" charset="0"/>
              </a:rPr>
              <a:t>c</a:t>
            </a:r>
            <a:r>
              <a:rPr sz="3200" spc="-5" dirty="0">
                <a:cs typeface="Times New Roman" panose="02020603050405020304" pitchFamily="18" charset="0"/>
              </a:rPr>
              <a:t> </a:t>
            </a:r>
            <a:r>
              <a:rPr sz="3200" spc="-20" dirty="0">
                <a:cs typeface="Times New Roman" panose="02020603050405020304" pitchFamily="18" charset="0"/>
              </a:rPr>
              <a:t>s</a:t>
            </a:r>
            <a:r>
              <a:rPr sz="3200" spc="5" dirty="0">
                <a:cs typeface="Times New Roman" panose="02020603050405020304" pitchFamily="18" charset="0"/>
              </a:rPr>
              <a:t>p</a:t>
            </a:r>
            <a:r>
              <a:rPr sz="3200" spc="-15" dirty="0">
                <a:cs typeface="Times New Roman" panose="02020603050405020304" pitchFamily="18" charset="0"/>
              </a:rPr>
              <a:t>i</a:t>
            </a:r>
            <a:r>
              <a:rPr sz="3200" spc="5" dirty="0">
                <a:cs typeface="Times New Roman" panose="02020603050405020304" pitchFamily="18" charset="0"/>
              </a:rPr>
              <a:t>nor</a:t>
            </a:r>
            <a:r>
              <a:rPr sz="3200" spc="-20" dirty="0">
                <a:cs typeface="Times New Roman" panose="02020603050405020304" pitchFamily="18" charset="0"/>
              </a:rPr>
              <a:t> </a:t>
            </a:r>
            <a:r>
              <a:rPr sz="3200" spc="-15" dirty="0" smtClean="0">
                <a:cs typeface="Times New Roman" panose="02020603050405020304" pitchFamily="18" charset="0"/>
              </a:rPr>
              <a:t>fi</a:t>
            </a:r>
            <a:r>
              <a:rPr sz="3200" spc="-5" dirty="0" smtClean="0">
                <a:cs typeface="Times New Roman" panose="02020603050405020304" pitchFamily="18" charset="0"/>
              </a:rPr>
              <a:t>e</a:t>
            </a:r>
            <a:r>
              <a:rPr sz="3200" spc="-15" dirty="0" smtClean="0">
                <a:cs typeface="Times New Roman" panose="02020603050405020304" pitchFamily="18" charset="0"/>
              </a:rPr>
              <a:t>l</a:t>
            </a:r>
            <a:r>
              <a:rPr sz="3200" spc="5" dirty="0" smtClean="0">
                <a:cs typeface="Times New Roman" panose="02020603050405020304" pitchFamily="18" charset="0"/>
              </a:rPr>
              <a:t>d</a:t>
            </a:r>
            <a:r>
              <a:rPr lang="en-US" sz="3200" spc="5" dirty="0" smtClean="0"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9429" y="17564823"/>
            <a:ext cx="4328466" cy="114712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16955521" y="15146835"/>
            <a:ext cx="6249468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40" b="1" dirty="0" smtClean="0"/>
              <a:t>Computational Results</a:t>
            </a:r>
            <a:endParaRPr lang="en-US" sz="5040" b="1" dirty="0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78312" y="18188039"/>
            <a:ext cx="6682820" cy="2361911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17009325" y="16444075"/>
            <a:ext cx="11561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•  </a:t>
            </a:r>
            <a:r>
              <a:rPr lang="en-US" sz="4000" b="1" spc="-35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i</a:t>
            </a:r>
            <a:r>
              <a:rPr lang="en-US" sz="4000" b="1" spc="-5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an </a:t>
            </a:r>
            <a:r>
              <a:rPr lang="en-US" sz="4000" b="1" spc="-5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(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CR</a:t>
            </a:r>
            <a:r>
              <a:rPr lang="en-US" sz="4000" b="1" spc="-165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Y</a:t>
            </a:r>
            <a:r>
              <a:rPr lang="en-US" sz="4000" b="1" spc="-35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XK7 :</a:t>
            </a:r>
            <a:r>
              <a:rPr lang="en-US" sz="4000" b="1" spc="-5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299,008  CPUs  + </a:t>
            </a:r>
            <a:r>
              <a:rPr lang="en-US" sz="4000" b="1" spc="-5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[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261,632 GPUs </a:t>
            </a:r>
            <a:r>
              <a:rPr lang="en-US" sz="4000" b="1" spc="-5" dirty="0" smtClean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]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)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cs typeface="Arial Narrow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48072" y="18060905"/>
            <a:ext cx="6391526" cy="2802132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5165255" y="17311453"/>
            <a:ext cx="288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w</a:t>
            </a:r>
            <a:r>
              <a:rPr lang="en-US" sz="3600" dirty="0" smtClean="0"/>
              <a:t>eak </a:t>
            </a:r>
            <a:r>
              <a:rPr lang="en-US" sz="3600" dirty="0"/>
              <a:t>s</a:t>
            </a:r>
            <a:r>
              <a:rPr lang="en-US" sz="3600" dirty="0" smtClean="0"/>
              <a:t>caling</a:t>
            </a:r>
            <a:endParaRPr lang="en-US" sz="3600" dirty="0"/>
          </a:p>
        </p:txBody>
      </p:sp>
      <p:sp>
        <p:nvSpPr>
          <p:cNvPr id="96" name="object 21"/>
          <p:cNvSpPr txBox="1"/>
          <p:nvPr/>
        </p:nvSpPr>
        <p:spPr>
          <a:xfrm>
            <a:off x="16979668" y="21009334"/>
            <a:ext cx="12976657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800" b="1" spc="-45" dirty="0" smtClean="0">
                <a:cs typeface="Arial"/>
              </a:rPr>
              <a:t>P</a:t>
            </a:r>
            <a:r>
              <a:rPr sz="2800" b="1" spc="-50" dirty="0" smtClean="0">
                <a:cs typeface="Arial"/>
              </a:rPr>
              <a:t>r</a:t>
            </a:r>
            <a:r>
              <a:rPr sz="2800" b="1" spc="20" dirty="0" smtClean="0">
                <a:cs typeface="Arial"/>
              </a:rPr>
              <a:t>oblem</a:t>
            </a:r>
            <a:r>
              <a:rPr sz="2800" b="1" dirty="0" smtClean="0">
                <a:cs typeface="Arial"/>
              </a:rPr>
              <a:t> </a:t>
            </a:r>
            <a:r>
              <a:rPr sz="2800" b="1" spc="15" dirty="0">
                <a:cs typeface="Arial"/>
              </a:rPr>
              <a:t>using</a:t>
            </a:r>
            <a:r>
              <a:rPr sz="2800" b="1" dirty="0">
                <a:cs typeface="Arial"/>
              </a:rPr>
              <a:t> </a:t>
            </a:r>
            <a:r>
              <a:rPr sz="2800" b="1" spc="-35" dirty="0" smtClean="0">
                <a:cs typeface="Arial"/>
              </a:rPr>
              <a:t>TI</a:t>
            </a:r>
            <a:r>
              <a:rPr sz="2800" b="1" spc="-190" dirty="0" smtClean="0">
                <a:cs typeface="Arial"/>
              </a:rPr>
              <a:t>T</a:t>
            </a:r>
            <a:r>
              <a:rPr sz="2800" b="1" spc="5" dirty="0" smtClean="0">
                <a:cs typeface="Arial"/>
              </a:rPr>
              <a:t>AN</a:t>
            </a:r>
            <a:r>
              <a:rPr sz="2800" b="1" dirty="0" smtClean="0">
                <a:cs typeface="Arial"/>
              </a:rPr>
              <a:t> </a:t>
            </a:r>
            <a:r>
              <a:rPr sz="2800" b="1" spc="25" dirty="0">
                <a:cs typeface="Arial"/>
              </a:rPr>
              <a:t>and</a:t>
            </a:r>
            <a:r>
              <a:rPr sz="2800" b="1" dirty="0">
                <a:cs typeface="Arial"/>
              </a:rPr>
              <a:t> its </a:t>
            </a:r>
            <a:r>
              <a:rPr sz="2800" b="1" spc="-10" dirty="0" smtClean="0">
                <a:cs typeface="Arial"/>
              </a:rPr>
              <a:t>GPUs</a:t>
            </a:r>
            <a:r>
              <a:rPr lang="en-US" sz="2800" b="1" spc="-10" dirty="0" smtClean="0">
                <a:cs typeface="Arial"/>
              </a:rPr>
              <a:t>:</a:t>
            </a:r>
            <a:endParaRPr sz="2800" dirty="0">
              <a:cs typeface="Arial"/>
            </a:endParaRPr>
          </a:p>
          <a:p>
            <a:pPr marR="5080">
              <a:buClr>
                <a:srgbClr val="FFFFFF"/>
              </a:buClr>
              <a:tabLst>
                <a:tab pos="189230" algn="l"/>
              </a:tabLst>
            </a:pPr>
            <a:r>
              <a:rPr lang="en-US" sz="2800" spc="10" dirty="0">
                <a:cs typeface="Arial"/>
              </a:rPr>
              <a:t>C</a:t>
            </a:r>
            <a:r>
              <a:rPr sz="2800" spc="10" dirty="0" smtClean="0">
                <a:cs typeface="Arial"/>
              </a:rPr>
              <a:t>omputational </a:t>
            </a:r>
            <a:r>
              <a:rPr sz="2800" spc="5" dirty="0">
                <a:cs typeface="Arial"/>
              </a:rPr>
              <a:t>intensity </a:t>
            </a:r>
            <a:r>
              <a:rPr sz="2800" dirty="0">
                <a:cs typeface="Arial"/>
              </a:rPr>
              <a:t>is </a:t>
            </a:r>
            <a:r>
              <a:rPr sz="2800" spc="5" dirty="0">
                <a:cs typeface="Arial"/>
              </a:rPr>
              <a:t>too low </a:t>
            </a:r>
            <a:r>
              <a:rPr sz="2800" dirty="0">
                <a:cs typeface="Arial"/>
              </a:rPr>
              <a:t>- </a:t>
            </a:r>
            <a:r>
              <a:rPr sz="2800" spc="5" dirty="0">
                <a:cs typeface="Arial"/>
              </a:rPr>
              <a:t>so we see saturation e</a:t>
            </a:r>
            <a:r>
              <a:rPr sz="2800" spc="-25" dirty="0">
                <a:cs typeface="Arial"/>
              </a:rPr>
              <a:t>f</a:t>
            </a:r>
            <a:r>
              <a:rPr sz="2800" spc="15" dirty="0">
                <a:cs typeface="Arial"/>
              </a:rPr>
              <a:t>fects</a:t>
            </a:r>
            <a:r>
              <a:rPr sz="2800" dirty="0">
                <a:cs typeface="Arial"/>
              </a:rPr>
              <a:t> </a:t>
            </a:r>
            <a:r>
              <a:rPr sz="2800" spc="5" dirty="0">
                <a:cs typeface="Arial"/>
              </a:rPr>
              <a:t>on</a:t>
            </a:r>
            <a:r>
              <a:rPr sz="2800" dirty="0">
                <a:cs typeface="Arial"/>
              </a:rPr>
              <a:t> </a:t>
            </a:r>
            <a:r>
              <a:rPr sz="2800" spc="10" dirty="0">
                <a:cs typeface="Arial"/>
              </a:rPr>
              <a:t>thousands</a:t>
            </a:r>
            <a:r>
              <a:rPr sz="2800" dirty="0">
                <a:cs typeface="Arial"/>
              </a:rPr>
              <a:t> </a:t>
            </a:r>
            <a:r>
              <a:rPr sz="2800" spc="5" dirty="0">
                <a:cs typeface="Arial"/>
              </a:rPr>
              <a:t>of</a:t>
            </a:r>
            <a:r>
              <a:rPr sz="2800" dirty="0">
                <a:cs typeface="Arial"/>
              </a:rPr>
              <a:t> </a:t>
            </a:r>
            <a:r>
              <a:rPr sz="2800" spc="-20" dirty="0">
                <a:cs typeface="Arial"/>
              </a:rPr>
              <a:t>CPU/ GPU</a:t>
            </a:r>
            <a:r>
              <a:rPr sz="2800" dirty="0">
                <a:cs typeface="Arial"/>
              </a:rPr>
              <a:t> </a:t>
            </a:r>
            <a:r>
              <a:rPr sz="2800" spc="25" dirty="0">
                <a:cs typeface="Arial"/>
              </a:rPr>
              <a:t>chips.</a:t>
            </a:r>
            <a:r>
              <a:rPr sz="2800" dirty="0">
                <a:cs typeface="Arial"/>
              </a:rPr>
              <a:t> </a:t>
            </a:r>
            <a:r>
              <a:rPr sz="2800" spc="5" dirty="0">
                <a:cs typeface="Arial"/>
              </a:rPr>
              <a:t> </a:t>
            </a:r>
            <a:r>
              <a:rPr sz="2800" spc="10" dirty="0">
                <a:cs typeface="Arial"/>
              </a:rPr>
              <a:t>Basicall</a:t>
            </a:r>
            <a:r>
              <a:rPr sz="2800" spc="-120" dirty="0">
                <a:cs typeface="Arial"/>
              </a:rPr>
              <a:t>y</a:t>
            </a:r>
            <a:r>
              <a:rPr sz="2800" dirty="0">
                <a:cs typeface="Arial"/>
              </a:rPr>
              <a:t>, </a:t>
            </a:r>
            <a:r>
              <a:rPr sz="2800" spc="5" dirty="0">
                <a:cs typeface="Arial"/>
              </a:rPr>
              <a:t>the</a:t>
            </a:r>
            <a:r>
              <a:rPr sz="2800" dirty="0">
                <a:cs typeface="Arial"/>
              </a:rPr>
              <a:t> </a:t>
            </a:r>
            <a:r>
              <a:rPr sz="2800" spc="10" dirty="0">
                <a:cs typeface="Arial"/>
              </a:rPr>
              <a:t>original</a:t>
            </a:r>
            <a:r>
              <a:rPr sz="2800" dirty="0">
                <a:cs typeface="Arial"/>
              </a:rPr>
              <a:t> </a:t>
            </a:r>
            <a:r>
              <a:rPr sz="2800" spc="-20" dirty="0">
                <a:cs typeface="Arial"/>
              </a:rPr>
              <a:t>GPU</a:t>
            </a:r>
            <a:r>
              <a:rPr sz="2800" spc="-10" dirty="0">
                <a:cs typeface="Arial"/>
              </a:rPr>
              <a:t> </a:t>
            </a:r>
            <a:r>
              <a:rPr sz="2800" spc="30" dirty="0">
                <a:cs typeface="Arial"/>
              </a:rPr>
              <a:t>chips</a:t>
            </a:r>
            <a:r>
              <a:rPr sz="2800" dirty="0">
                <a:cs typeface="Arial"/>
              </a:rPr>
              <a:t> </a:t>
            </a:r>
            <a:r>
              <a:rPr sz="2800" spc="50" dirty="0">
                <a:cs typeface="Arial"/>
              </a:rPr>
              <a:t>did</a:t>
            </a:r>
            <a:r>
              <a:rPr sz="2800" dirty="0">
                <a:cs typeface="Arial"/>
              </a:rPr>
              <a:t> </a:t>
            </a:r>
            <a:r>
              <a:rPr sz="2800" spc="5" dirty="0">
                <a:cs typeface="Arial"/>
              </a:rPr>
              <a:t>not</a:t>
            </a:r>
            <a:r>
              <a:rPr sz="2800" dirty="0">
                <a:cs typeface="Arial"/>
              </a:rPr>
              <a:t> </a:t>
            </a:r>
            <a:r>
              <a:rPr sz="2800" spc="20" dirty="0">
                <a:cs typeface="Arial"/>
              </a:rPr>
              <a:t>communicate</a:t>
            </a:r>
            <a:r>
              <a:rPr sz="2800" dirty="0">
                <a:cs typeface="Arial"/>
              </a:rPr>
              <a:t> </a:t>
            </a:r>
            <a:r>
              <a:rPr sz="2800" spc="5" dirty="0">
                <a:cs typeface="Arial"/>
              </a:rPr>
              <a:t>with</a:t>
            </a:r>
            <a:r>
              <a:rPr sz="2800" dirty="0">
                <a:cs typeface="Arial"/>
              </a:rPr>
              <a:t> </a:t>
            </a:r>
            <a:r>
              <a:rPr sz="2800" spc="20" dirty="0">
                <a:cs typeface="Arial"/>
              </a:rPr>
              <a:t>each</a:t>
            </a:r>
            <a:r>
              <a:rPr sz="2800" dirty="0">
                <a:cs typeface="Arial"/>
              </a:rPr>
              <a:t> </a:t>
            </a:r>
            <a:r>
              <a:rPr sz="2800" spc="5" dirty="0">
                <a:cs typeface="Arial"/>
              </a:rPr>
              <a:t>othe</a:t>
            </a:r>
            <a:r>
              <a:rPr sz="2800" spc="-125" dirty="0">
                <a:cs typeface="Arial"/>
              </a:rPr>
              <a:t>r</a:t>
            </a:r>
            <a:r>
              <a:rPr sz="2800" dirty="0">
                <a:cs typeface="Arial"/>
              </a:rPr>
              <a:t>.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82898" y="25073958"/>
            <a:ext cx="6849537" cy="25368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82898" y="28694965"/>
            <a:ext cx="6818091" cy="2845911"/>
          </a:xfrm>
          <a:prstGeom prst="rect">
            <a:avLst/>
          </a:prstGeom>
        </p:spPr>
      </p:pic>
      <p:sp>
        <p:nvSpPr>
          <p:cNvPr id="107" name="object 14"/>
          <p:cNvSpPr txBox="1"/>
          <p:nvPr/>
        </p:nvSpPr>
        <p:spPr>
          <a:xfrm>
            <a:off x="17063235" y="20510017"/>
            <a:ext cx="445474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E32400"/>
                </a:solidFill>
                <a:cs typeface="Arial Narrow"/>
              </a:rPr>
              <a:t>pa</a:t>
            </a:r>
            <a:r>
              <a:rPr sz="2800" spc="-5" dirty="0">
                <a:solidFill>
                  <a:srgbClr val="E32400"/>
                </a:solidFill>
                <a:cs typeface="Arial Narrow"/>
              </a:rPr>
              <a:t>r</a:t>
            </a:r>
            <a:r>
              <a:rPr sz="2800" dirty="0">
                <a:solidFill>
                  <a:srgbClr val="E32400"/>
                </a:solidFill>
                <a:cs typeface="Arial Narrow"/>
              </a:rPr>
              <a:t>allelization e</a:t>
            </a:r>
            <a:r>
              <a:rPr sz="2800" spc="-35" dirty="0">
                <a:solidFill>
                  <a:srgbClr val="E32400"/>
                </a:solidFill>
                <a:cs typeface="Arial Narrow"/>
              </a:rPr>
              <a:t>f</a:t>
            </a:r>
            <a:r>
              <a:rPr sz="2800" dirty="0">
                <a:solidFill>
                  <a:srgbClr val="E32400"/>
                </a:solidFill>
                <a:cs typeface="Arial Narrow"/>
              </a:rPr>
              <a:t>ficiency 99.2%</a:t>
            </a:r>
            <a:endParaRPr sz="2800" dirty="0">
              <a:cs typeface="Arial Narrow"/>
            </a:endParaRPr>
          </a:p>
        </p:txBody>
      </p:sp>
      <p:sp>
        <p:nvSpPr>
          <p:cNvPr id="108" name="object 15"/>
          <p:cNvSpPr txBox="1"/>
          <p:nvPr/>
        </p:nvSpPr>
        <p:spPr>
          <a:xfrm>
            <a:off x="17063235" y="17254101"/>
            <a:ext cx="306243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600" spc="10" dirty="0">
                <a:cs typeface="Arial Narrow"/>
              </a:rPr>
              <a:t>strong</a:t>
            </a:r>
            <a:r>
              <a:rPr sz="3600" spc="5" dirty="0">
                <a:cs typeface="Arial Narrow"/>
              </a:rPr>
              <a:t> </a:t>
            </a:r>
            <a:r>
              <a:rPr sz="3600" spc="10" dirty="0">
                <a:cs typeface="Arial Narrow"/>
              </a:rPr>
              <a:t>scaling</a:t>
            </a:r>
            <a:r>
              <a:rPr sz="3600" spc="5" dirty="0">
                <a:cs typeface="Arial Narrow"/>
              </a:rPr>
              <a:t> </a:t>
            </a:r>
            <a:r>
              <a:rPr sz="3600" dirty="0" smtClean="0">
                <a:cs typeface="Arial Narrow"/>
              </a:rPr>
              <a:t> </a:t>
            </a:r>
            <a:endParaRPr lang="en-US" sz="3600" dirty="0" smtClean="0">
              <a:cs typeface="Arial Narrow"/>
            </a:endParaRPr>
          </a:p>
        </p:txBody>
      </p:sp>
      <p:sp>
        <p:nvSpPr>
          <p:cNvPr id="109" name="object 13"/>
          <p:cNvSpPr txBox="1"/>
          <p:nvPr/>
        </p:nvSpPr>
        <p:spPr>
          <a:xfrm>
            <a:off x="17062702" y="27596508"/>
            <a:ext cx="5041013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2550">
              <a:lnSpc>
                <a:spcPts val="2220"/>
              </a:lnSpc>
            </a:pPr>
            <a:r>
              <a:rPr sz="2800" dirty="0">
                <a:solidFill>
                  <a:srgbClr val="E32400"/>
                </a:solidFill>
                <a:cs typeface="Arial Narrow"/>
              </a:rPr>
              <a:t>parallelization e</a:t>
            </a:r>
            <a:r>
              <a:rPr sz="2800" spc="-30" dirty="0">
                <a:solidFill>
                  <a:srgbClr val="E32400"/>
                </a:solidFill>
                <a:cs typeface="Arial Narrow"/>
              </a:rPr>
              <a:t>f</a:t>
            </a:r>
            <a:r>
              <a:rPr sz="2800" dirty="0">
                <a:solidFill>
                  <a:srgbClr val="E32400"/>
                </a:solidFill>
                <a:cs typeface="Arial Narrow"/>
              </a:rPr>
              <a:t>ficiency 98.6</a:t>
            </a:r>
            <a:r>
              <a:rPr sz="2800" dirty="0" smtClean="0">
                <a:solidFill>
                  <a:srgbClr val="E32400"/>
                </a:solidFill>
                <a:cs typeface="Arial Narrow"/>
              </a:rPr>
              <a:t>%</a:t>
            </a:r>
            <a:endParaRPr sz="2800" dirty="0">
              <a:cs typeface="Arial Narrow"/>
            </a:endParaRPr>
          </a:p>
        </p:txBody>
      </p:sp>
      <p:sp>
        <p:nvSpPr>
          <p:cNvPr id="110" name="object 13"/>
          <p:cNvSpPr txBox="1"/>
          <p:nvPr/>
        </p:nvSpPr>
        <p:spPr>
          <a:xfrm>
            <a:off x="16955521" y="31667668"/>
            <a:ext cx="483624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2550">
              <a:lnSpc>
                <a:spcPts val="2220"/>
              </a:lnSpc>
            </a:pPr>
            <a:r>
              <a:rPr sz="2800" dirty="0">
                <a:solidFill>
                  <a:srgbClr val="E32400"/>
                </a:solidFill>
                <a:cs typeface="Arial Narrow"/>
              </a:rPr>
              <a:t>parallelization e</a:t>
            </a:r>
            <a:r>
              <a:rPr sz="2800" spc="-30" dirty="0">
                <a:solidFill>
                  <a:srgbClr val="E32400"/>
                </a:solidFill>
                <a:cs typeface="Arial Narrow"/>
              </a:rPr>
              <a:t>f</a:t>
            </a:r>
            <a:r>
              <a:rPr sz="2800" dirty="0">
                <a:solidFill>
                  <a:srgbClr val="E32400"/>
                </a:solidFill>
                <a:cs typeface="Arial Narrow"/>
              </a:rPr>
              <a:t>ficiency </a:t>
            </a:r>
            <a:r>
              <a:rPr sz="2800" dirty="0" smtClean="0">
                <a:solidFill>
                  <a:srgbClr val="E32400"/>
                </a:solidFill>
                <a:cs typeface="Arial Narrow"/>
              </a:rPr>
              <a:t>9</a:t>
            </a:r>
            <a:r>
              <a:rPr lang="en-US" sz="2800" dirty="0" smtClean="0">
                <a:solidFill>
                  <a:srgbClr val="E32400"/>
                </a:solidFill>
                <a:cs typeface="Arial Narrow"/>
              </a:rPr>
              <a:t>4</a:t>
            </a:r>
            <a:r>
              <a:rPr sz="2800" dirty="0" smtClean="0">
                <a:solidFill>
                  <a:srgbClr val="E32400"/>
                </a:solidFill>
                <a:cs typeface="Arial Narrow"/>
              </a:rPr>
              <a:t>.</a:t>
            </a:r>
            <a:r>
              <a:rPr lang="en-US" sz="2800" dirty="0" smtClean="0">
                <a:solidFill>
                  <a:srgbClr val="E32400"/>
                </a:solidFill>
                <a:cs typeface="Arial Narrow"/>
              </a:rPr>
              <a:t>1</a:t>
            </a:r>
            <a:r>
              <a:rPr sz="2800" dirty="0" smtClean="0">
                <a:solidFill>
                  <a:srgbClr val="E32400"/>
                </a:solidFill>
                <a:cs typeface="Arial Narrow"/>
              </a:rPr>
              <a:t>%</a:t>
            </a:r>
            <a:endParaRPr sz="2800" dirty="0">
              <a:cs typeface="Arial Narrow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6247479" y="24691820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 MPA rank/core</a:t>
            </a:r>
            <a:endParaRPr lang="en-US" sz="24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18204670" y="17846396"/>
            <a:ext cx="556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5" dirty="0" smtClean="0">
                <a:cs typeface="Arial Narrow"/>
              </a:rPr>
              <a:t> </a:t>
            </a:r>
            <a:r>
              <a:rPr lang="en-US" sz="2800" spc="10" dirty="0" smtClean="0">
                <a:cs typeface="Arial Narrow"/>
              </a:rPr>
              <a:t>Grid 9600^3</a:t>
            </a:r>
            <a:r>
              <a:rPr lang="en-US" sz="2800" spc="5" dirty="0" smtClean="0">
                <a:cs typeface="Arial Narrow"/>
              </a:rPr>
              <a:t> - </a:t>
            </a:r>
            <a:r>
              <a:rPr lang="en-US" sz="2800" spc="10" dirty="0" smtClean="0">
                <a:cs typeface="Arial Narrow"/>
              </a:rPr>
              <a:t>only</a:t>
            </a:r>
            <a:r>
              <a:rPr lang="en-US" sz="2800" spc="5" dirty="0" smtClean="0">
                <a:cs typeface="Arial Narrow"/>
              </a:rPr>
              <a:t> </a:t>
            </a:r>
            <a:r>
              <a:rPr lang="en-US" sz="2800" spc="15" dirty="0" smtClean="0">
                <a:cs typeface="Arial Narrow"/>
              </a:rPr>
              <a:t>CPUs</a:t>
            </a:r>
            <a:endParaRPr lang="en-US" sz="2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8247386" y="24661593"/>
            <a:ext cx="3873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Grid 9600^3 – to full 48 racks</a:t>
            </a:r>
            <a:endParaRPr lang="en-US" sz="24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16730916" y="28173638"/>
            <a:ext cx="748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OpenMP</a:t>
            </a:r>
            <a:r>
              <a:rPr lang="en-US" sz="2400" b="1" dirty="0"/>
              <a:t> </a:t>
            </a:r>
            <a:r>
              <a:rPr lang="en-US" sz="2400" b="1" dirty="0" smtClean="0"/>
              <a:t>timings, Grid 5120^3 – 32 racks, 1.17 Peta Flops </a:t>
            </a:r>
            <a:endParaRPr lang="en-US" sz="2400" b="1" dirty="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12451" y="25092202"/>
            <a:ext cx="6391526" cy="2585083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25931813" y="28243806"/>
            <a:ext cx="2427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4 MPI ranks/core</a:t>
            </a:r>
            <a:endParaRPr lang="en-US" sz="2400" dirty="0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16853" y="28649428"/>
            <a:ext cx="6387124" cy="2711578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764748" y="3920304"/>
            <a:ext cx="10528118" cy="492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40" b="1" dirty="0" smtClean="0">
                <a:solidFill>
                  <a:prstClr val="black"/>
                </a:solidFill>
              </a:rPr>
              <a:t>Research Team</a:t>
            </a:r>
          </a:p>
          <a:p>
            <a:pPr marL="469900" marR="5080" indent="-457200">
              <a:lnSpc>
                <a:spcPct val="103400"/>
              </a:lnSpc>
              <a:buFont typeface="Arial" panose="020B0604020202020204" pitchFamily="34" charset="0"/>
              <a:buChar char="•"/>
              <a:tabLst>
                <a:tab pos="3910329" algn="l"/>
              </a:tabLst>
            </a:pPr>
            <a:r>
              <a:rPr lang="en-US" sz="3200" spc="25" dirty="0">
                <a:cs typeface="Arial"/>
              </a:rPr>
              <a:t>Linda</a:t>
            </a:r>
            <a:r>
              <a:rPr lang="en-US" sz="3200" spc="5" dirty="0">
                <a:cs typeface="Arial"/>
              </a:rPr>
              <a:t> </a:t>
            </a:r>
            <a:r>
              <a:rPr lang="en-US" sz="3200" spc="-150" dirty="0" err="1">
                <a:cs typeface="Arial"/>
              </a:rPr>
              <a:t>V</a:t>
            </a:r>
            <a:r>
              <a:rPr lang="en-US" sz="3200" spc="10" dirty="0" err="1">
                <a:cs typeface="Arial"/>
              </a:rPr>
              <a:t>ahala</a:t>
            </a:r>
            <a:r>
              <a:rPr lang="en-US" sz="3200" spc="10" dirty="0">
                <a:cs typeface="Arial"/>
              </a:rPr>
              <a:t>,</a:t>
            </a:r>
            <a:r>
              <a:rPr lang="en-US" sz="3200" dirty="0">
                <a:cs typeface="Arial"/>
              </a:rPr>
              <a:t> </a:t>
            </a:r>
            <a:r>
              <a:rPr lang="en-US" sz="3200" spc="15" dirty="0" smtClean="0">
                <a:cs typeface="Arial"/>
              </a:rPr>
              <a:t> </a:t>
            </a:r>
          </a:p>
          <a:p>
            <a:pPr marL="12700" marR="5080">
              <a:lnSpc>
                <a:spcPct val="103400"/>
              </a:lnSpc>
              <a:tabLst>
                <a:tab pos="3910329" algn="l"/>
              </a:tabLst>
            </a:pPr>
            <a:r>
              <a:rPr lang="en-US" sz="3200" spc="15" dirty="0" smtClean="0">
                <a:cs typeface="Arial"/>
              </a:rPr>
              <a:t>    </a:t>
            </a:r>
            <a:r>
              <a:rPr lang="en-US" sz="2800" spc="15" dirty="0" smtClean="0">
                <a:cs typeface="Arial"/>
              </a:rPr>
              <a:t>-OLD</a:t>
            </a:r>
            <a:r>
              <a:rPr lang="en-US" sz="2800" spc="5" dirty="0" smtClean="0">
                <a:cs typeface="Arial"/>
              </a:rPr>
              <a:t> </a:t>
            </a:r>
            <a:r>
              <a:rPr lang="en-US" sz="2800" spc="15" dirty="0" smtClean="0">
                <a:cs typeface="Arial"/>
              </a:rPr>
              <a:t>DOMINION</a:t>
            </a:r>
            <a:r>
              <a:rPr lang="en-US" sz="2800" spc="5" dirty="0" smtClean="0">
                <a:cs typeface="Arial"/>
              </a:rPr>
              <a:t> </a:t>
            </a:r>
            <a:r>
              <a:rPr lang="en-US" sz="2800" spc="15" dirty="0" smtClean="0">
                <a:cs typeface="Arial"/>
              </a:rPr>
              <a:t>UNI</a:t>
            </a:r>
            <a:r>
              <a:rPr lang="en-US" sz="2800" spc="-254" dirty="0" smtClean="0">
                <a:cs typeface="Arial"/>
              </a:rPr>
              <a:t>V</a:t>
            </a:r>
            <a:r>
              <a:rPr lang="en-US" sz="2800" spc="5" dirty="0" smtClean="0">
                <a:cs typeface="Arial"/>
              </a:rPr>
              <a:t>.</a:t>
            </a:r>
            <a:endParaRPr lang="en-US" sz="2800" spc="30" dirty="0" smtClean="0">
              <a:cs typeface="Arial"/>
            </a:endParaRPr>
          </a:p>
          <a:p>
            <a:pPr marL="469900" marR="5080" indent="-457200">
              <a:lnSpc>
                <a:spcPct val="103400"/>
              </a:lnSpc>
              <a:buFont typeface="Arial" panose="020B0604020202020204" pitchFamily="34" charset="0"/>
              <a:buChar char="•"/>
              <a:tabLst>
                <a:tab pos="3910329" algn="l"/>
              </a:tabLst>
            </a:pPr>
            <a:r>
              <a:rPr lang="en-US" sz="3200" spc="30" dirty="0" smtClean="0">
                <a:cs typeface="Arial"/>
              </a:rPr>
              <a:t>George</a:t>
            </a:r>
            <a:r>
              <a:rPr lang="en-US" sz="3200" spc="5" dirty="0" smtClean="0">
                <a:cs typeface="Arial"/>
              </a:rPr>
              <a:t> </a:t>
            </a:r>
            <a:r>
              <a:rPr lang="en-US" sz="3200" spc="-150" dirty="0" err="1">
                <a:cs typeface="Arial"/>
              </a:rPr>
              <a:t>V</a:t>
            </a:r>
            <a:r>
              <a:rPr lang="en-US" sz="3200" spc="10" dirty="0" err="1">
                <a:cs typeface="Arial"/>
              </a:rPr>
              <a:t>ahala</a:t>
            </a:r>
            <a:r>
              <a:rPr lang="en-US" sz="3200" spc="10" dirty="0">
                <a:cs typeface="Arial"/>
              </a:rPr>
              <a:t>,</a:t>
            </a:r>
            <a:r>
              <a:rPr lang="en-US" sz="3200" spc="5" dirty="0">
                <a:cs typeface="Arial"/>
              </a:rPr>
              <a:t> </a:t>
            </a:r>
            <a:r>
              <a:rPr lang="en-US" sz="3200" spc="15" dirty="0">
                <a:cs typeface="Arial"/>
              </a:rPr>
              <a:t>A</a:t>
            </a:r>
            <a:r>
              <a:rPr lang="en-US" sz="3200" spc="30" dirty="0">
                <a:cs typeface="Arial"/>
              </a:rPr>
              <a:t>r</a:t>
            </a:r>
            <a:r>
              <a:rPr lang="en-US" sz="3200" spc="15" dirty="0">
                <a:cs typeface="Arial"/>
              </a:rPr>
              <a:t>men</a:t>
            </a:r>
            <a:r>
              <a:rPr lang="en-US" sz="3200" spc="5" dirty="0">
                <a:cs typeface="Arial"/>
              </a:rPr>
              <a:t> </a:t>
            </a:r>
            <a:r>
              <a:rPr lang="en-US" sz="3200" spc="20" dirty="0" err="1">
                <a:cs typeface="Arial"/>
              </a:rPr>
              <a:t>Oganeso</a:t>
            </a:r>
            <a:r>
              <a:rPr lang="en-US" sz="3200" spc="-100" dirty="0" err="1">
                <a:cs typeface="Arial"/>
              </a:rPr>
              <a:t>v</a:t>
            </a:r>
            <a:r>
              <a:rPr lang="en-US" sz="3200" spc="5" dirty="0">
                <a:cs typeface="Arial"/>
              </a:rPr>
              <a:t>, </a:t>
            </a:r>
            <a:r>
              <a:rPr lang="en-US" sz="3200" spc="10" dirty="0">
                <a:cs typeface="Arial"/>
              </a:rPr>
              <a:t>Chris</a:t>
            </a:r>
            <a:r>
              <a:rPr lang="en-US" sz="3200" spc="5" dirty="0">
                <a:cs typeface="Arial"/>
              </a:rPr>
              <a:t> </a:t>
            </a:r>
            <a:r>
              <a:rPr lang="en-US" sz="3200" spc="-10" dirty="0" smtClean="0">
                <a:cs typeface="Arial"/>
              </a:rPr>
              <a:t>Flint</a:t>
            </a:r>
            <a:r>
              <a:rPr lang="en-US" sz="3200" spc="5" dirty="0" smtClean="0">
                <a:cs typeface="Arial"/>
              </a:rPr>
              <a:t>, </a:t>
            </a:r>
          </a:p>
          <a:p>
            <a:pPr marL="12700" marR="5080">
              <a:lnSpc>
                <a:spcPct val="103400"/>
              </a:lnSpc>
              <a:tabLst>
                <a:tab pos="3910329" algn="l"/>
              </a:tabLst>
            </a:pPr>
            <a:r>
              <a:rPr lang="en-US" sz="2800" spc="5" dirty="0">
                <a:cs typeface="Arial"/>
              </a:rPr>
              <a:t> </a:t>
            </a:r>
            <a:r>
              <a:rPr lang="en-US" sz="2800" spc="5" dirty="0" smtClean="0">
                <a:cs typeface="Arial"/>
              </a:rPr>
              <a:t>    -WILLIAM </a:t>
            </a:r>
            <a:r>
              <a:rPr lang="en-US" sz="2800" spc="15" dirty="0">
                <a:cs typeface="Arial"/>
              </a:rPr>
              <a:t>&amp;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-15" dirty="0" smtClean="0">
                <a:cs typeface="Arial"/>
              </a:rPr>
              <a:t>MA</a:t>
            </a:r>
            <a:r>
              <a:rPr lang="en-US" sz="2800" spc="-70" dirty="0" smtClean="0">
                <a:cs typeface="Arial"/>
              </a:rPr>
              <a:t>RY</a:t>
            </a:r>
          </a:p>
          <a:p>
            <a:pPr marL="469900" indent="-457200">
              <a:lnSpc>
                <a:spcPct val="10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3200" spc="15" dirty="0" smtClean="0">
                <a:cs typeface="Arial"/>
              </a:rPr>
              <a:t>Min</a:t>
            </a:r>
            <a:r>
              <a:rPr lang="en-US" sz="3200" spc="5" dirty="0" smtClean="0">
                <a:cs typeface="Arial"/>
              </a:rPr>
              <a:t> </a:t>
            </a:r>
            <a:r>
              <a:rPr lang="en-US" sz="3200" spc="-10" dirty="0" err="1">
                <a:cs typeface="Arial"/>
              </a:rPr>
              <a:t>Soe</a:t>
            </a:r>
            <a:r>
              <a:rPr lang="en-US" sz="3200" spc="-10" dirty="0">
                <a:cs typeface="Arial"/>
              </a:rPr>
              <a:t>,</a:t>
            </a:r>
            <a:r>
              <a:rPr lang="en-US" sz="3200" dirty="0">
                <a:cs typeface="Arial"/>
              </a:rPr>
              <a:t> </a:t>
            </a:r>
            <a:r>
              <a:rPr lang="en-US" sz="3200" spc="15" dirty="0">
                <a:cs typeface="Arial"/>
              </a:rPr>
              <a:t> </a:t>
            </a:r>
            <a:endParaRPr lang="en-US" sz="3200" spc="15" dirty="0" smtClean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2800" spc="15" dirty="0">
                <a:cs typeface="Arial"/>
              </a:rPr>
              <a:t> </a:t>
            </a:r>
            <a:r>
              <a:rPr lang="en-US" sz="2800" spc="15" dirty="0" smtClean="0">
                <a:cs typeface="Arial"/>
              </a:rPr>
              <a:t>   -</a:t>
            </a:r>
            <a:r>
              <a:rPr lang="en-US" sz="2800" spc="-35" dirty="0" smtClean="0">
                <a:cs typeface="Arial"/>
              </a:rPr>
              <a:t>ROGERS</a:t>
            </a:r>
            <a:r>
              <a:rPr lang="en-US" sz="2800" spc="5" dirty="0" smtClean="0">
                <a:cs typeface="Arial"/>
              </a:rPr>
              <a:t> </a:t>
            </a:r>
            <a:r>
              <a:rPr lang="en-US" sz="2800" spc="-70" dirty="0">
                <a:cs typeface="Arial"/>
              </a:rPr>
              <a:t>S</a:t>
            </a:r>
            <a:r>
              <a:rPr lang="en-US" sz="2800" spc="-195" dirty="0">
                <a:cs typeface="Arial"/>
              </a:rPr>
              <a:t>T</a:t>
            </a:r>
            <a:r>
              <a:rPr lang="en-US" sz="2800" spc="-120" dirty="0">
                <a:cs typeface="Arial"/>
              </a:rPr>
              <a:t>A</a:t>
            </a:r>
            <a:r>
              <a:rPr lang="en-US" sz="2800" spc="-65" dirty="0">
                <a:cs typeface="Arial"/>
              </a:rPr>
              <a:t>TE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15" dirty="0">
                <a:cs typeface="Arial"/>
              </a:rPr>
              <a:t>UNI</a:t>
            </a:r>
            <a:r>
              <a:rPr lang="en-US" sz="2800" spc="-254" dirty="0">
                <a:cs typeface="Arial"/>
              </a:rPr>
              <a:t>V</a:t>
            </a:r>
            <a:r>
              <a:rPr lang="en-US" sz="2800" spc="5" dirty="0">
                <a:cs typeface="Arial"/>
              </a:rPr>
              <a:t>.</a:t>
            </a:r>
            <a:endParaRPr lang="en-US" sz="2800" dirty="0">
              <a:cs typeface="Arial"/>
            </a:endParaRPr>
          </a:p>
          <a:p>
            <a:pPr marL="469900" marR="2788920" indent="-457200">
              <a:lnSpc>
                <a:spcPct val="103400"/>
              </a:lnSpc>
              <a:buFont typeface="Arial" panose="020B0604020202020204" pitchFamily="34" charset="0"/>
              <a:buChar char="•"/>
            </a:pPr>
            <a:r>
              <a:rPr lang="en-US" sz="3200" spc="10" dirty="0">
                <a:cs typeface="Arial"/>
              </a:rPr>
              <a:t>Je</a:t>
            </a:r>
            <a:r>
              <a:rPr lang="en-US" sz="3200" spc="-25" dirty="0">
                <a:cs typeface="Arial"/>
              </a:rPr>
              <a:t>f</a:t>
            </a:r>
            <a:r>
              <a:rPr lang="en-US" sz="3200" spc="5" dirty="0">
                <a:cs typeface="Arial"/>
              </a:rPr>
              <a:t>f</a:t>
            </a:r>
            <a:r>
              <a:rPr lang="en-US" sz="3200" spc="-25" dirty="0">
                <a:cs typeface="Arial"/>
              </a:rPr>
              <a:t>r</a:t>
            </a:r>
            <a:r>
              <a:rPr lang="en-US" sz="3200" spc="10" dirty="0">
                <a:cs typeface="Arial"/>
              </a:rPr>
              <a:t>ey</a:t>
            </a:r>
            <a:r>
              <a:rPr lang="en-US" sz="3200" spc="5" dirty="0">
                <a:cs typeface="Arial"/>
              </a:rPr>
              <a:t> </a:t>
            </a:r>
            <a:r>
              <a:rPr lang="en-US" sz="3200" spc="-204" dirty="0" err="1">
                <a:cs typeface="Arial"/>
              </a:rPr>
              <a:t>Y</a:t>
            </a:r>
            <a:r>
              <a:rPr lang="en-US" sz="3200" spc="25" dirty="0" err="1">
                <a:cs typeface="Arial"/>
              </a:rPr>
              <a:t>epez</a:t>
            </a:r>
            <a:r>
              <a:rPr lang="en-US" sz="3200" spc="25" dirty="0">
                <a:cs typeface="Arial"/>
              </a:rPr>
              <a:t>,</a:t>
            </a:r>
            <a:r>
              <a:rPr lang="en-US" sz="3200" dirty="0">
                <a:cs typeface="Arial"/>
              </a:rPr>
              <a:t> </a:t>
            </a:r>
            <a:r>
              <a:rPr lang="en-US" sz="3200" spc="15" dirty="0">
                <a:cs typeface="Arial"/>
              </a:rPr>
              <a:t> </a:t>
            </a:r>
            <a:r>
              <a:rPr lang="en-US" sz="3200" spc="-10" dirty="0">
                <a:cs typeface="Arial"/>
              </a:rPr>
              <a:t>AFRL-H</a:t>
            </a:r>
            <a:r>
              <a:rPr lang="en-US" sz="3200" spc="-65" dirty="0">
                <a:cs typeface="Arial"/>
              </a:rPr>
              <a:t>A</a:t>
            </a:r>
            <a:r>
              <a:rPr lang="en-US" sz="3200" spc="-110" dirty="0">
                <a:cs typeface="Arial"/>
              </a:rPr>
              <a:t>W</a:t>
            </a:r>
            <a:r>
              <a:rPr lang="en-US" sz="3200" spc="10" dirty="0">
                <a:cs typeface="Arial"/>
              </a:rPr>
              <a:t>AII</a:t>
            </a:r>
            <a:r>
              <a:rPr lang="en-US" sz="3200" spc="5" dirty="0">
                <a:cs typeface="Arial"/>
              </a:rPr>
              <a:t> </a:t>
            </a:r>
            <a:r>
              <a:rPr lang="en-US" sz="3200" spc="-10" dirty="0">
                <a:cs typeface="Arial"/>
              </a:rPr>
              <a:t>Sean</a:t>
            </a:r>
            <a:r>
              <a:rPr lang="en-US" sz="3200" spc="5" dirty="0">
                <a:cs typeface="Arial"/>
              </a:rPr>
              <a:t> </a:t>
            </a:r>
            <a:r>
              <a:rPr lang="en-US" sz="3200" spc="25" dirty="0" err="1" smtClean="0">
                <a:cs typeface="Arial"/>
              </a:rPr>
              <a:t>Ziegele</a:t>
            </a:r>
            <a:r>
              <a:rPr lang="en-US" sz="3200" spc="-130" dirty="0" err="1" smtClean="0">
                <a:cs typeface="Arial"/>
              </a:rPr>
              <a:t>r</a:t>
            </a:r>
            <a:r>
              <a:rPr lang="en-US" sz="3200" spc="5" dirty="0" smtClean="0">
                <a:cs typeface="Arial"/>
              </a:rPr>
              <a:t>,  -</a:t>
            </a:r>
            <a:r>
              <a:rPr lang="en-US" sz="2800" spc="-20" dirty="0" smtClean="0">
                <a:cs typeface="Arial"/>
              </a:rPr>
              <a:t>ENGILITY</a:t>
            </a:r>
            <a:r>
              <a:rPr lang="en-US" sz="2800" spc="-25" dirty="0" smtClean="0">
                <a:cs typeface="Arial"/>
              </a:rPr>
              <a:t>CORP</a:t>
            </a:r>
            <a:endParaRPr lang="en-US" sz="2800" dirty="0">
              <a:cs typeface="Arial"/>
            </a:endParaRPr>
          </a:p>
        </p:txBody>
      </p:sp>
      <p:sp>
        <p:nvSpPr>
          <p:cNvPr id="120" name="object 6"/>
          <p:cNvSpPr txBox="1"/>
          <p:nvPr/>
        </p:nvSpPr>
        <p:spPr>
          <a:xfrm>
            <a:off x="37096753" y="16471844"/>
            <a:ext cx="5244114" cy="77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854" indent="-224154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7490" algn="l"/>
              </a:tabLst>
            </a:pPr>
            <a:r>
              <a:rPr lang="en-US" sz="5040" b="1" spc="10" dirty="0" smtClean="0">
                <a:cs typeface="Arial"/>
              </a:rPr>
              <a:t>Quantum Vortices </a:t>
            </a:r>
            <a:endParaRPr sz="5040" dirty="0">
              <a:cs typeface="Arial"/>
            </a:endParaRPr>
          </a:p>
        </p:txBody>
      </p:sp>
      <p:sp>
        <p:nvSpPr>
          <p:cNvPr id="128" name="object 4"/>
          <p:cNvSpPr/>
          <p:nvPr/>
        </p:nvSpPr>
        <p:spPr>
          <a:xfrm>
            <a:off x="1099142" y="19983418"/>
            <a:ext cx="7230074" cy="121403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5"/>
          <p:cNvSpPr/>
          <p:nvPr/>
        </p:nvSpPr>
        <p:spPr>
          <a:xfrm>
            <a:off x="8362169" y="21284854"/>
            <a:ext cx="4175878" cy="92359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6"/>
          <p:cNvSpPr/>
          <p:nvPr/>
        </p:nvSpPr>
        <p:spPr>
          <a:xfrm>
            <a:off x="12455620" y="21278850"/>
            <a:ext cx="3831103" cy="92419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0"/>
          <p:cNvSpPr txBox="1"/>
          <p:nvPr/>
        </p:nvSpPr>
        <p:spPr>
          <a:xfrm>
            <a:off x="9197810" y="30578410"/>
            <a:ext cx="69922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  <a:tabLst>
                <a:tab pos="1664335" algn="l"/>
              </a:tabLst>
            </a:pPr>
            <a:r>
              <a:rPr sz="2800" dirty="0">
                <a:cs typeface="Arial" panose="020B0604020202020204" pitchFamily="34" charset="0"/>
              </a:rPr>
              <a:t>t</a:t>
            </a:r>
            <a:r>
              <a:rPr sz="2800" spc="5" dirty="0">
                <a:cs typeface="Arial" panose="020B0604020202020204" pitchFamily="34" charset="0"/>
              </a:rPr>
              <a:t> </a:t>
            </a:r>
            <a:r>
              <a:rPr sz="2800" spc="114" dirty="0">
                <a:cs typeface="Arial" panose="020B0604020202020204" pitchFamily="34" charset="0"/>
              </a:rPr>
              <a:t>=</a:t>
            </a:r>
            <a:r>
              <a:rPr sz="2800" spc="5" dirty="0">
                <a:cs typeface="Arial" panose="020B0604020202020204" pitchFamily="34" charset="0"/>
              </a:rPr>
              <a:t> 0</a:t>
            </a:r>
            <a:r>
              <a:rPr sz="2800" dirty="0">
                <a:cs typeface="Arial" panose="020B0604020202020204" pitchFamily="34" charset="0"/>
              </a:rPr>
              <a:t>	</a:t>
            </a:r>
            <a:r>
              <a:rPr lang="en-US" sz="2800" dirty="0" smtClean="0">
                <a:cs typeface="Arial" panose="020B0604020202020204" pitchFamily="34" charset="0"/>
              </a:rPr>
              <a:t>                                    </a:t>
            </a:r>
            <a:r>
              <a:rPr sz="2800" dirty="0" smtClean="0">
                <a:cs typeface="Arial" panose="020B0604020202020204" pitchFamily="34" charset="0"/>
              </a:rPr>
              <a:t>t</a:t>
            </a:r>
            <a:r>
              <a:rPr sz="2800" spc="5" dirty="0" smtClean="0">
                <a:cs typeface="Arial" panose="020B0604020202020204" pitchFamily="34" charset="0"/>
              </a:rPr>
              <a:t> </a:t>
            </a:r>
            <a:r>
              <a:rPr sz="2800" spc="114" dirty="0">
                <a:cs typeface="Arial" panose="020B0604020202020204" pitchFamily="34" charset="0"/>
              </a:rPr>
              <a:t>=</a:t>
            </a:r>
            <a:r>
              <a:rPr sz="2800" spc="5" dirty="0">
                <a:cs typeface="Arial" panose="020B0604020202020204" pitchFamily="34" charset="0"/>
              </a:rPr>
              <a:t> </a:t>
            </a:r>
            <a:r>
              <a:rPr sz="2800" spc="5" dirty="0" smtClean="0">
                <a:cs typeface="Arial" panose="020B0604020202020204" pitchFamily="34" charset="0"/>
              </a:rPr>
              <a:t>20k</a:t>
            </a:r>
            <a:endParaRPr sz="2800" dirty="0"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7062702" y="22862085"/>
            <a:ext cx="9415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Mi</a:t>
            </a:r>
            <a:r>
              <a:rPr lang="en-US" sz="4000" b="1" spc="-5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r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a </a:t>
            </a:r>
            <a:r>
              <a:rPr lang="en-US" sz="4000" b="1" spc="-5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(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IBM BG/Q  :  786,432 co</a:t>
            </a:r>
            <a:r>
              <a:rPr lang="en-US" sz="4000" b="1" spc="-5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r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es , 10 PF)</a:t>
            </a:r>
            <a:endParaRPr lang="en-US" sz="4000" dirty="0"/>
          </a:p>
        </p:txBody>
      </p:sp>
      <p:sp>
        <p:nvSpPr>
          <p:cNvPr id="138" name="object 15"/>
          <p:cNvSpPr txBox="1"/>
          <p:nvPr/>
        </p:nvSpPr>
        <p:spPr>
          <a:xfrm>
            <a:off x="17274634" y="23885530"/>
            <a:ext cx="306243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600" spc="10" dirty="0">
                <a:cs typeface="Arial Narrow"/>
              </a:rPr>
              <a:t>strong</a:t>
            </a:r>
            <a:r>
              <a:rPr sz="3600" spc="5" dirty="0">
                <a:cs typeface="Arial Narrow"/>
              </a:rPr>
              <a:t> </a:t>
            </a:r>
            <a:r>
              <a:rPr sz="3600" spc="10" dirty="0">
                <a:cs typeface="Arial Narrow"/>
              </a:rPr>
              <a:t>scaling</a:t>
            </a:r>
            <a:r>
              <a:rPr sz="3600" spc="5" dirty="0">
                <a:cs typeface="Arial Narrow"/>
              </a:rPr>
              <a:t> </a:t>
            </a:r>
            <a:r>
              <a:rPr sz="3600" dirty="0" smtClean="0">
                <a:cs typeface="Arial Narrow"/>
              </a:rPr>
              <a:t> </a:t>
            </a:r>
            <a:endParaRPr lang="en-US" sz="3600" dirty="0" smtClean="0">
              <a:cs typeface="Arial Narrow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4999889" y="23885782"/>
            <a:ext cx="288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w</a:t>
            </a:r>
            <a:r>
              <a:rPr lang="en-US" sz="3600" dirty="0" smtClean="0"/>
              <a:t>eak </a:t>
            </a:r>
            <a:r>
              <a:rPr lang="en-US" sz="3600" dirty="0"/>
              <a:t>s</a:t>
            </a:r>
            <a:r>
              <a:rPr lang="en-US" sz="3600" dirty="0" smtClean="0"/>
              <a:t>caling</a:t>
            </a:r>
            <a:endParaRPr lang="en-US" sz="3600" dirty="0"/>
          </a:p>
        </p:txBody>
      </p:sp>
      <p:sp>
        <p:nvSpPr>
          <p:cNvPr id="141" name="TextBox 140"/>
          <p:cNvSpPr txBox="1"/>
          <p:nvPr/>
        </p:nvSpPr>
        <p:spPr>
          <a:xfrm>
            <a:off x="30039360" y="9144867"/>
            <a:ext cx="4468351" cy="4870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FFFFFF"/>
              </a:buClr>
              <a:tabLst>
                <a:tab pos="237490" algn="l"/>
              </a:tabLst>
            </a:pPr>
            <a:r>
              <a:rPr lang="en-US" sz="2800" dirty="0" smtClean="0"/>
              <a:t>-Quantum </a:t>
            </a:r>
            <a:r>
              <a:rPr lang="en-US" sz="2800" dirty="0"/>
              <a:t>turbulence is envisaged to arise from dense quantum vortex </a:t>
            </a:r>
            <a:r>
              <a:rPr lang="en-US" sz="2800" dirty="0" smtClean="0"/>
              <a:t>tangles</a:t>
            </a:r>
            <a:endParaRPr lang="en-US" sz="2800" spc="5" dirty="0"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FFFFFF"/>
              </a:buClr>
              <a:tabLst>
                <a:tab pos="237490" algn="l"/>
              </a:tabLst>
            </a:pPr>
            <a:r>
              <a:rPr lang="en-US" sz="2800" spc="5" dirty="0" smtClean="0">
                <a:cs typeface="Arial"/>
              </a:rPr>
              <a:t>-vo</a:t>
            </a:r>
            <a:r>
              <a:rPr lang="en-US" sz="2800" spc="35" dirty="0" smtClean="0">
                <a:cs typeface="Arial"/>
              </a:rPr>
              <a:t>r</a:t>
            </a:r>
            <a:r>
              <a:rPr lang="en-US" sz="2800" spc="5" dirty="0" smtClean="0">
                <a:cs typeface="Arial"/>
              </a:rPr>
              <a:t>tex </a:t>
            </a:r>
            <a:r>
              <a:rPr lang="en-US" sz="2800" spc="-30" dirty="0">
                <a:cs typeface="Arial"/>
              </a:rPr>
              <a:t>r</a:t>
            </a:r>
            <a:r>
              <a:rPr lang="en-US" sz="2800" spc="20" dirty="0">
                <a:cs typeface="Arial"/>
              </a:rPr>
              <a:t>econnection,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30" dirty="0">
                <a:cs typeface="Arial"/>
              </a:rPr>
              <a:t>loop</a:t>
            </a:r>
            <a:r>
              <a:rPr lang="en-US" sz="2800" spc="5" dirty="0">
                <a:cs typeface="Arial"/>
              </a:rPr>
              <a:t> vo</a:t>
            </a:r>
            <a:r>
              <a:rPr lang="en-US" sz="2800" spc="35" dirty="0">
                <a:cs typeface="Arial"/>
              </a:rPr>
              <a:t>r</a:t>
            </a:r>
            <a:r>
              <a:rPr lang="en-US" sz="2800" spc="25" dirty="0">
                <a:cs typeface="Arial"/>
              </a:rPr>
              <a:t>tices</a:t>
            </a:r>
            <a:r>
              <a:rPr lang="en-US" sz="2800" dirty="0">
                <a:cs typeface="Arial"/>
              </a:rPr>
              <a:t> </a:t>
            </a:r>
            <a:r>
              <a:rPr lang="en-US" sz="2800" spc="5" dirty="0" smtClean="0">
                <a:cs typeface="Arial"/>
              </a:rPr>
              <a:t>even </a:t>
            </a:r>
            <a:r>
              <a:rPr lang="en-US" sz="2800" spc="5" dirty="0">
                <a:cs typeface="Arial"/>
              </a:rPr>
              <a:t>without any </a:t>
            </a:r>
            <a:r>
              <a:rPr lang="en-US" sz="2800" spc="20" dirty="0" smtClean="0">
                <a:cs typeface="Arial"/>
              </a:rPr>
              <a:t>dissipation</a:t>
            </a:r>
            <a:endParaRPr lang="en-US" sz="2800" dirty="0">
              <a:cs typeface="Times New Roman"/>
            </a:endParaRPr>
          </a:p>
          <a:p>
            <a:pPr marL="57785" marR="5080" lvl="1">
              <a:lnSpc>
                <a:spcPct val="102899"/>
              </a:lnSpc>
              <a:buClr>
                <a:srgbClr val="FFFFFF"/>
              </a:buClr>
              <a:tabLst>
                <a:tab pos="283210" algn="l"/>
              </a:tabLst>
            </a:pPr>
            <a:r>
              <a:rPr lang="en-US" sz="2800" spc="50" dirty="0" smtClean="0">
                <a:cs typeface="Arial"/>
              </a:rPr>
              <a:t>-comp</a:t>
            </a:r>
            <a:r>
              <a:rPr lang="en-US" sz="2800" spc="-10" dirty="0" smtClean="0">
                <a:cs typeface="Arial"/>
              </a:rPr>
              <a:t>r</a:t>
            </a:r>
            <a:r>
              <a:rPr lang="en-US" sz="2800" spc="10" dirty="0" smtClean="0">
                <a:cs typeface="Arial"/>
              </a:rPr>
              <a:t>essibility</a:t>
            </a:r>
            <a:r>
              <a:rPr lang="en-US" sz="2800" spc="5" dirty="0" smtClean="0">
                <a:cs typeface="Arial"/>
              </a:rPr>
              <a:t> </a:t>
            </a:r>
            <a:r>
              <a:rPr lang="en-US" sz="2800" spc="20" dirty="0">
                <a:cs typeface="Arial"/>
              </a:rPr>
              <a:t>plays</a:t>
            </a:r>
            <a:r>
              <a:rPr lang="en-US" sz="2800" spc="5" dirty="0">
                <a:cs typeface="Arial"/>
              </a:rPr>
              <a:t> an </a:t>
            </a:r>
            <a:r>
              <a:rPr lang="en-US" sz="2800" spc="25" dirty="0">
                <a:cs typeface="Arial"/>
              </a:rPr>
              <a:t>impo</a:t>
            </a:r>
            <a:r>
              <a:rPr lang="en-US" sz="2800" spc="45" dirty="0">
                <a:cs typeface="Arial"/>
              </a:rPr>
              <a:t>r</a:t>
            </a:r>
            <a:r>
              <a:rPr lang="en-US" sz="2800" spc="5" dirty="0">
                <a:cs typeface="Arial"/>
              </a:rPr>
              <a:t>tant </a:t>
            </a:r>
            <a:r>
              <a:rPr lang="en-US" sz="2800" spc="-30" dirty="0">
                <a:cs typeface="Arial"/>
              </a:rPr>
              <a:t>r</a:t>
            </a:r>
            <a:r>
              <a:rPr lang="en-US" sz="2800" spc="5" dirty="0">
                <a:cs typeface="Arial"/>
              </a:rPr>
              <a:t>ole </a:t>
            </a:r>
            <a:r>
              <a:rPr lang="en-US" sz="2800" dirty="0">
                <a:cs typeface="Arial"/>
              </a:rPr>
              <a:t>: </a:t>
            </a:r>
            <a:r>
              <a:rPr lang="en-US" sz="2800" spc="20" dirty="0" smtClean="0">
                <a:cs typeface="Arial"/>
              </a:rPr>
              <a:t>singular</a:t>
            </a:r>
            <a:r>
              <a:rPr lang="en-US" sz="2800" spc="5" dirty="0" smtClean="0">
                <a:cs typeface="Arial"/>
              </a:rPr>
              <a:t> </a:t>
            </a:r>
            <a:r>
              <a:rPr lang="en-US" sz="2800" spc="5" dirty="0">
                <a:cs typeface="Arial"/>
              </a:rPr>
              <a:t>vo</a:t>
            </a:r>
            <a:r>
              <a:rPr lang="en-US" sz="2800" spc="35" dirty="0">
                <a:cs typeface="Arial"/>
              </a:rPr>
              <a:t>r</a:t>
            </a:r>
            <a:r>
              <a:rPr lang="en-US" sz="2800" spc="5" dirty="0">
                <a:cs typeface="Arial"/>
              </a:rPr>
              <a:t>tex </a:t>
            </a:r>
            <a:r>
              <a:rPr lang="en-US" sz="2800" spc="40" dirty="0">
                <a:cs typeface="Arial"/>
              </a:rPr>
              <a:t>co</a:t>
            </a:r>
            <a:r>
              <a:rPr lang="en-US" sz="2800" spc="-10" dirty="0">
                <a:cs typeface="Arial"/>
              </a:rPr>
              <a:t>r</a:t>
            </a:r>
            <a:r>
              <a:rPr lang="en-US" sz="2800" spc="5" dirty="0">
                <a:cs typeface="Arial"/>
              </a:rPr>
              <a:t>es </a:t>
            </a:r>
            <a:r>
              <a:rPr lang="en-US" sz="2800" spc="20" dirty="0">
                <a:cs typeface="Arial"/>
              </a:rPr>
              <a:t>(density</a:t>
            </a:r>
            <a:r>
              <a:rPr lang="en-US" sz="2800" spc="5" dirty="0">
                <a:cs typeface="Arial"/>
              </a:rPr>
              <a:t> ze</a:t>
            </a:r>
            <a:r>
              <a:rPr lang="en-US" sz="2800" spc="-30" dirty="0">
                <a:cs typeface="Arial"/>
              </a:rPr>
              <a:t>r</a:t>
            </a:r>
            <a:r>
              <a:rPr lang="en-US" sz="2800" spc="5" dirty="0">
                <a:cs typeface="Arial"/>
              </a:rPr>
              <a:t>o)</a:t>
            </a:r>
            <a:endParaRPr lang="en-US" sz="2800" dirty="0">
              <a:cs typeface="Arial"/>
            </a:endParaRPr>
          </a:p>
          <a:p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647749"/>
            <a:ext cx="43866532" cy="374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25310" y="9099859"/>
            <a:ext cx="5545788" cy="6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object 7"/>
          <p:cNvSpPr txBox="1"/>
          <p:nvPr/>
        </p:nvSpPr>
        <p:spPr>
          <a:xfrm>
            <a:off x="31671890" y="18517355"/>
            <a:ext cx="11064208" cy="5579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2899"/>
              </a:lnSpc>
              <a:buFont typeface="Arial" panose="020B0604020202020204" pitchFamily="34" charset="0"/>
              <a:buChar char="•"/>
            </a:pPr>
            <a:r>
              <a:rPr sz="3200" spc="-20" dirty="0">
                <a:cs typeface="Arial"/>
              </a:rPr>
              <a:t>The</a:t>
            </a:r>
            <a:r>
              <a:rPr sz="3200" spc="5" dirty="0">
                <a:cs typeface="Arial"/>
              </a:rPr>
              <a:t> </a:t>
            </a:r>
            <a:r>
              <a:rPr sz="3200" spc="15" dirty="0">
                <a:cs typeface="Arial"/>
              </a:rPr>
              <a:t>signatu</a:t>
            </a:r>
            <a:r>
              <a:rPr sz="3200" spc="-25" dirty="0">
                <a:cs typeface="Arial"/>
              </a:rPr>
              <a:t>r</a:t>
            </a:r>
            <a:r>
              <a:rPr sz="3200" spc="5" dirty="0">
                <a:cs typeface="Arial"/>
              </a:rPr>
              <a:t>e of the </a:t>
            </a:r>
            <a:r>
              <a:rPr sz="3200" spc="25" dirty="0">
                <a:cs typeface="Arial"/>
              </a:rPr>
              <a:t>topological</a:t>
            </a:r>
            <a:r>
              <a:rPr sz="3200" spc="5" dirty="0">
                <a:cs typeface="Arial"/>
              </a:rPr>
              <a:t> </a:t>
            </a:r>
            <a:r>
              <a:rPr sz="3200" spc="20" dirty="0">
                <a:cs typeface="Arial"/>
              </a:rPr>
              <a:t>defect/quantum</a:t>
            </a:r>
            <a:r>
              <a:rPr sz="3200" spc="5" dirty="0">
                <a:cs typeface="Arial"/>
              </a:rPr>
              <a:t> vo</a:t>
            </a:r>
            <a:r>
              <a:rPr sz="3200" spc="35" dirty="0">
                <a:cs typeface="Arial"/>
              </a:rPr>
              <a:t>r</a:t>
            </a:r>
            <a:r>
              <a:rPr sz="3200" spc="5" dirty="0">
                <a:cs typeface="Arial"/>
              </a:rPr>
              <a:t>tex is </a:t>
            </a:r>
            <a:r>
              <a:rPr sz="3200" spc="10" dirty="0">
                <a:cs typeface="Arial"/>
              </a:rPr>
              <a:t>how</a:t>
            </a:r>
            <a:r>
              <a:rPr sz="3200" spc="5" dirty="0">
                <a:cs typeface="Arial"/>
              </a:rPr>
              <a:t> the o</a:t>
            </a:r>
            <a:r>
              <a:rPr sz="3200" spc="-30" dirty="0">
                <a:cs typeface="Arial"/>
              </a:rPr>
              <a:t>r</a:t>
            </a:r>
            <a:r>
              <a:rPr sz="3200" spc="35" dirty="0">
                <a:cs typeface="Arial"/>
              </a:rPr>
              <a:t>der</a:t>
            </a:r>
            <a:r>
              <a:rPr sz="3200" spc="20" dirty="0">
                <a:cs typeface="Arial"/>
              </a:rPr>
              <a:t> </a:t>
            </a:r>
            <a:r>
              <a:rPr sz="3200" spc="15" dirty="0">
                <a:cs typeface="Arial"/>
              </a:rPr>
              <a:t>parameter</a:t>
            </a:r>
            <a:r>
              <a:rPr sz="3200" spc="5" dirty="0">
                <a:cs typeface="Arial"/>
              </a:rPr>
              <a:t> </a:t>
            </a:r>
            <a:r>
              <a:rPr sz="3200" spc="35" dirty="0">
                <a:cs typeface="Arial"/>
              </a:rPr>
              <a:t>changes</a:t>
            </a:r>
            <a:r>
              <a:rPr sz="3200" spc="5" dirty="0">
                <a:cs typeface="Arial"/>
              </a:rPr>
              <a:t> in a </a:t>
            </a:r>
            <a:r>
              <a:rPr sz="3200" spc="35" dirty="0">
                <a:cs typeface="Arial"/>
              </a:rPr>
              <a:t>closed</a:t>
            </a:r>
            <a:r>
              <a:rPr sz="3200" spc="5" dirty="0">
                <a:cs typeface="Arial"/>
              </a:rPr>
              <a:t> </a:t>
            </a:r>
            <a:r>
              <a:rPr sz="3200" spc="30" dirty="0">
                <a:cs typeface="Arial"/>
              </a:rPr>
              <a:t>path</a:t>
            </a:r>
            <a:r>
              <a:rPr sz="3200" spc="5" dirty="0">
                <a:cs typeface="Arial"/>
              </a:rPr>
              <a:t> a</a:t>
            </a:r>
            <a:r>
              <a:rPr sz="3200" spc="-30" dirty="0">
                <a:cs typeface="Arial"/>
              </a:rPr>
              <a:t>r</a:t>
            </a:r>
            <a:r>
              <a:rPr sz="3200" spc="25" dirty="0">
                <a:cs typeface="Arial"/>
              </a:rPr>
              <a:t>ound</a:t>
            </a:r>
            <a:r>
              <a:rPr sz="3200" spc="5" dirty="0">
                <a:cs typeface="Arial"/>
              </a:rPr>
              <a:t> the </a:t>
            </a:r>
            <a:r>
              <a:rPr sz="3200" spc="35" dirty="0">
                <a:cs typeface="Arial"/>
              </a:rPr>
              <a:t>defect</a:t>
            </a:r>
            <a:r>
              <a:rPr sz="3200" spc="35" dirty="0" smtClean="0">
                <a:cs typeface="Arial"/>
              </a:rPr>
              <a:t>.</a:t>
            </a:r>
            <a:endParaRPr lang="en-US" sz="3200" spc="35" dirty="0" smtClean="0">
              <a:cs typeface="Arial"/>
            </a:endParaRPr>
          </a:p>
          <a:p>
            <a:pPr marL="469900" marR="5080" indent="-457200">
              <a:lnSpc>
                <a:spcPct val="102899"/>
              </a:lnSpc>
              <a:buFont typeface="Arial" panose="020B0604020202020204" pitchFamily="34" charset="0"/>
              <a:buChar char="•"/>
            </a:pPr>
            <a:r>
              <a:rPr lang="en-US" sz="3200" spc="-20" dirty="0">
                <a:cs typeface="Arial"/>
              </a:rPr>
              <a:t>The</a:t>
            </a:r>
            <a:r>
              <a:rPr lang="en-US" sz="3200" spc="5" dirty="0">
                <a:cs typeface="Arial"/>
              </a:rPr>
              <a:t> </a:t>
            </a:r>
            <a:r>
              <a:rPr lang="en-US" sz="3200" spc="60" dirty="0">
                <a:cs typeface="Arial"/>
              </a:rPr>
              <a:t>g</a:t>
            </a:r>
            <a:r>
              <a:rPr lang="en-US" sz="3200" dirty="0">
                <a:cs typeface="Arial"/>
              </a:rPr>
              <a:t>r</a:t>
            </a:r>
            <a:r>
              <a:rPr lang="en-US" sz="3200" spc="35" dirty="0">
                <a:cs typeface="Arial"/>
              </a:rPr>
              <a:t>oup</a:t>
            </a:r>
            <a:r>
              <a:rPr lang="en-US" sz="3200" spc="5" dirty="0">
                <a:cs typeface="Arial"/>
              </a:rPr>
              <a:t> </a:t>
            </a:r>
            <a:r>
              <a:rPr lang="en-US" sz="3200" spc="20" dirty="0">
                <a:cs typeface="Arial"/>
              </a:rPr>
              <a:t>structu</a:t>
            </a:r>
            <a:r>
              <a:rPr lang="en-US" sz="3200" spc="-20" dirty="0">
                <a:cs typeface="Arial"/>
              </a:rPr>
              <a:t>r</a:t>
            </a:r>
            <a:r>
              <a:rPr lang="en-US" sz="3200" spc="5" dirty="0">
                <a:cs typeface="Arial"/>
              </a:rPr>
              <a:t>e of these </a:t>
            </a:r>
            <a:r>
              <a:rPr lang="en-US" sz="3200" spc="25" dirty="0">
                <a:cs typeface="Arial"/>
              </a:rPr>
              <a:t>topological</a:t>
            </a:r>
            <a:r>
              <a:rPr lang="en-US" sz="3200" spc="5" dirty="0">
                <a:cs typeface="Arial"/>
              </a:rPr>
              <a:t> </a:t>
            </a:r>
            <a:r>
              <a:rPr lang="en-US" sz="3200" spc="20" dirty="0">
                <a:cs typeface="Arial"/>
              </a:rPr>
              <a:t>defects/quantum</a:t>
            </a:r>
            <a:r>
              <a:rPr lang="en-US" sz="3200" spc="5" dirty="0">
                <a:cs typeface="Arial"/>
              </a:rPr>
              <a:t> vo</a:t>
            </a:r>
            <a:r>
              <a:rPr lang="en-US" sz="3200" spc="35" dirty="0">
                <a:cs typeface="Arial"/>
              </a:rPr>
              <a:t>r</a:t>
            </a:r>
            <a:r>
              <a:rPr lang="en-US" sz="3200" dirty="0">
                <a:cs typeface="Arial"/>
              </a:rPr>
              <a:t>t</a:t>
            </a:r>
            <a:r>
              <a:rPr lang="en-US" sz="3200" spc="25" dirty="0">
                <a:cs typeface="Arial"/>
              </a:rPr>
              <a:t>ices</a:t>
            </a:r>
            <a:r>
              <a:rPr lang="en-US" sz="3200" spc="15" dirty="0">
                <a:cs typeface="Arial"/>
              </a:rPr>
              <a:t> </a:t>
            </a:r>
            <a:r>
              <a:rPr lang="en-US" sz="3200" spc="20" dirty="0">
                <a:cs typeface="Arial"/>
              </a:rPr>
              <a:t>yields</a:t>
            </a:r>
            <a:r>
              <a:rPr lang="en-US" sz="3200" spc="5" dirty="0">
                <a:cs typeface="Arial"/>
              </a:rPr>
              <a:t> </a:t>
            </a:r>
            <a:r>
              <a:rPr lang="en-US" sz="3200" spc="15" dirty="0">
                <a:cs typeface="Arial"/>
              </a:rPr>
              <a:t>valuable</a:t>
            </a:r>
            <a:r>
              <a:rPr lang="en-US" sz="3200" spc="5" dirty="0">
                <a:cs typeface="Arial"/>
              </a:rPr>
              <a:t> info</a:t>
            </a:r>
            <a:r>
              <a:rPr lang="en-US" sz="3200" spc="35" dirty="0">
                <a:cs typeface="Arial"/>
              </a:rPr>
              <a:t>r</a:t>
            </a:r>
            <a:r>
              <a:rPr lang="en-US" sz="3200" spc="5" dirty="0">
                <a:cs typeface="Arial"/>
              </a:rPr>
              <a:t>mation on how/if </a:t>
            </a:r>
            <a:r>
              <a:rPr lang="en-US" sz="3200" spc="15" dirty="0">
                <a:cs typeface="Arial"/>
              </a:rPr>
              <a:t>quantum</a:t>
            </a:r>
            <a:r>
              <a:rPr lang="en-US" sz="3200" spc="5" dirty="0">
                <a:cs typeface="Arial"/>
              </a:rPr>
              <a:t> vo</a:t>
            </a:r>
            <a:r>
              <a:rPr lang="en-US" sz="3200" spc="35" dirty="0">
                <a:cs typeface="Arial"/>
              </a:rPr>
              <a:t>r</a:t>
            </a:r>
            <a:r>
              <a:rPr lang="en-US" sz="3200" spc="25" dirty="0">
                <a:cs typeface="Arial"/>
              </a:rPr>
              <a:t>tices</a:t>
            </a:r>
            <a:r>
              <a:rPr lang="en-US" sz="3200" spc="5" dirty="0">
                <a:cs typeface="Arial"/>
              </a:rPr>
              <a:t> </a:t>
            </a:r>
            <a:r>
              <a:rPr lang="en-US" sz="3200" dirty="0">
                <a:cs typeface="Arial"/>
              </a:rPr>
              <a:t>f</a:t>
            </a:r>
            <a:r>
              <a:rPr lang="en-US" sz="3200" spc="-30" dirty="0">
                <a:cs typeface="Arial"/>
              </a:rPr>
              <a:t>r</a:t>
            </a:r>
            <a:r>
              <a:rPr lang="en-US" sz="3200" spc="10" dirty="0">
                <a:cs typeface="Arial"/>
              </a:rPr>
              <a:t>om</a:t>
            </a:r>
            <a:r>
              <a:rPr lang="en-US" sz="3200" spc="5" dirty="0">
                <a:cs typeface="Arial"/>
              </a:rPr>
              <a:t> one</a:t>
            </a:r>
            <a:r>
              <a:rPr lang="en-US" sz="3200" dirty="0">
                <a:cs typeface="Arial"/>
              </a:rPr>
              <a:t> </a:t>
            </a:r>
            <a:r>
              <a:rPr lang="en-US" sz="3200" spc="20" dirty="0">
                <a:cs typeface="Arial"/>
              </a:rPr>
              <a:t>equivalence</a:t>
            </a:r>
            <a:r>
              <a:rPr lang="en-US" sz="3200" spc="5" dirty="0">
                <a:cs typeface="Arial"/>
              </a:rPr>
              <a:t> </a:t>
            </a:r>
            <a:r>
              <a:rPr lang="en-US" sz="3200" spc="20" dirty="0">
                <a:cs typeface="Arial"/>
              </a:rPr>
              <a:t>class</a:t>
            </a:r>
            <a:r>
              <a:rPr lang="en-US" sz="3200" spc="5" dirty="0">
                <a:cs typeface="Arial"/>
              </a:rPr>
              <a:t> </a:t>
            </a:r>
            <a:r>
              <a:rPr lang="en-US" sz="3200" spc="20" dirty="0">
                <a:cs typeface="Arial"/>
              </a:rPr>
              <a:t>interact</a:t>
            </a:r>
            <a:r>
              <a:rPr lang="en-US" sz="3200" spc="5" dirty="0">
                <a:cs typeface="Arial"/>
              </a:rPr>
              <a:t> with other </a:t>
            </a:r>
            <a:r>
              <a:rPr lang="en-US" sz="3200" spc="20" dirty="0">
                <a:cs typeface="Arial"/>
              </a:rPr>
              <a:t>equivalence</a:t>
            </a:r>
            <a:r>
              <a:rPr lang="en-US" sz="3200" spc="5" dirty="0">
                <a:cs typeface="Arial"/>
              </a:rPr>
              <a:t> </a:t>
            </a:r>
            <a:r>
              <a:rPr lang="en-US" sz="3200" spc="10" dirty="0">
                <a:cs typeface="Arial"/>
              </a:rPr>
              <a:t>classes</a:t>
            </a:r>
            <a:r>
              <a:rPr lang="en-US" sz="3200" spc="10" dirty="0" smtClean="0">
                <a:cs typeface="Arial"/>
              </a:rPr>
              <a:t>.</a:t>
            </a:r>
          </a:p>
          <a:p>
            <a:pPr marL="469900" marR="5080" indent="-457200">
              <a:lnSpc>
                <a:spcPct val="102899"/>
              </a:lnSpc>
              <a:buFont typeface="Arial" panose="020B0604020202020204" pitchFamily="34" charset="0"/>
              <a:buChar char="•"/>
            </a:pPr>
            <a:endParaRPr lang="en-US" sz="3200" spc="10" dirty="0">
              <a:cs typeface="Arial"/>
            </a:endParaRPr>
          </a:p>
          <a:p>
            <a:pPr marL="469900" marR="5080" indent="-457200">
              <a:lnSpc>
                <a:spcPct val="102899"/>
              </a:lnSpc>
              <a:buFont typeface="Arial" panose="020B0604020202020204" pitchFamily="34" charset="0"/>
              <a:buChar char="•"/>
            </a:pPr>
            <a:r>
              <a:rPr lang="en-US" sz="3200" spc="10" dirty="0" smtClean="0">
                <a:cs typeface="Arial"/>
              </a:rPr>
              <a:t>Order Parameter: spinor wave function :</a:t>
            </a:r>
          </a:p>
          <a:p>
            <a:pPr marL="12700" marR="5080">
              <a:lnSpc>
                <a:spcPct val="102899"/>
              </a:lnSpc>
            </a:pPr>
            <a:endParaRPr lang="en-US" sz="3200" spc="10" dirty="0">
              <a:cs typeface="Arial"/>
            </a:endParaRPr>
          </a:p>
          <a:p>
            <a:pPr marL="469900" marR="5080" indent="-457200">
              <a:lnSpc>
                <a:spcPct val="102899"/>
              </a:lnSpc>
              <a:buFont typeface="Arial" panose="020B0604020202020204" pitchFamily="34" charset="0"/>
              <a:buChar char="•"/>
            </a:pPr>
            <a:r>
              <a:rPr lang="en-US" sz="3200" spc="10" dirty="0" err="1" smtClean="0">
                <a:cs typeface="Arial"/>
              </a:rPr>
              <a:t>Skyrmions</a:t>
            </a:r>
            <a:r>
              <a:rPr lang="en-US" sz="3200" spc="10" dirty="0" smtClean="0">
                <a:cs typeface="Arial"/>
              </a:rPr>
              <a:t>: </a:t>
            </a:r>
          </a:p>
        </p:txBody>
      </p:sp>
      <p:sp>
        <p:nvSpPr>
          <p:cNvPr id="97" name="object 17"/>
          <p:cNvSpPr txBox="1"/>
          <p:nvPr/>
        </p:nvSpPr>
        <p:spPr>
          <a:xfrm>
            <a:off x="31985692" y="24852512"/>
            <a:ext cx="494119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b="1" spc="40" dirty="0">
                <a:latin typeface="Arial"/>
                <a:cs typeface="Arial"/>
              </a:rPr>
              <a:t>co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eless </a:t>
            </a:r>
            <a:r>
              <a:rPr sz="2800" b="1" spc="5" dirty="0" smtClean="0">
                <a:latin typeface="Arial"/>
                <a:cs typeface="Arial"/>
              </a:rPr>
              <a:t>vo</a:t>
            </a:r>
            <a:r>
              <a:rPr sz="2800" b="1" spc="35" dirty="0" smtClean="0">
                <a:latin typeface="Arial"/>
                <a:cs typeface="Arial"/>
              </a:rPr>
              <a:t>r</a:t>
            </a:r>
            <a:r>
              <a:rPr sz="2800" b="1" spc="25" dirty="0" smtClean="0">
                <a:latin typeface="Arial"/>
                <a:cs typeface="Arial"/>
              </a:rPr>
              <a:t>tices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102" name="object 15"/>
          <p:cNvSpPr txBox="1"/>
          <p:nvPr/>
        </p:nvSpPr>
        <p:spPr>
          <a:xfrm>
            <a:off x="39043725" y="22404958"/>
            <a:ext cx="4095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 smtClean="0">
                <a:latin typeface="Symbol"/>
                <a:cs typeface="Symbol"/>
              </a:rPr>
              <a:t></a:t>
            </a:r>
            <a:r>
              <a:rPr sz="4800" spc="-15" dirty="0" smtClean="0">
                <a:latin typeface="Times New Roman"/>
                <a:cs typeface="Times New Roman"/>
              </a:rPr>
              <a:t> </a:t>
            </a:r>
            <a:r>
              <a:rPr lang="en-US" sz="4800" spc="-15" dirty="0" smtClean="0">
                <a:latin typeface="Times New Roman"/>
                <a:cs typeface="Times New Roman"/>
              </a:rPr>
              <a:t> </a:t>
            </a:r>
            <a:endParaRPr sz="4800" dirty="0">
              <a:latin typeface="Symbol"/>
              <a:cs typeface="Symbol"/>
            </a:endParaRPr>
          </a:p>
        </p:txBody>
      </p:sp>
      <p:sp>
        <p:nvSpPr>
          <p:cNvPr id="103" name="object 16"/>
          <p:cNvSpPr txBox="1"/>
          <p:nvPr/>
        </p:nvSpPr>
        <p:spPr>
          <a:xfrm>
            <a:off x="40354086" y="22842536"/>
            <a:ext cx="88079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  <a:tabLst>
                <a:tab pos="424815" algn="l"/>
              </a:tabLst>
            </a:pPr>
            <a:r>
              <a:rPr lang="en-US" sz="8800" i="1" spc="-67" baseline="1424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/>
                <a:cs typeface="Symbol"/>
              </a:rPr>
              <a:t> </a:t>
            </a:r>
            <a:r>
              <a:rPr sz="8800" i="1" spc="-67" baseline="1424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/>
                <a:cs typeface="Symbol"/>
              </a:rPr>
              <a:t></a:t>
            </a:r>
            <a:r>
              <a:rPr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/>
                <a:cs typeface="Symbol"/>
              </a:rPr>
              <a:t>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Symbol"/>
              <a:cs typeface="Symbol"/>
            </a:endParaRPr>
          </a:p>
          <a:p>
            <a:pPr marL="12700">
              <a:lnSpc>
                <a:spcPts val="1800"/>
              </a:lnSpc>
              <a:tabLst>
                <a:tab pos="424815" algn="l"/>
              </a:tabLst>
            </a:pPr>
            <a:endParaRPr lang="en-US" sz="4400" dirty="0" smtClean="0">
              <a:solidFill>
                <a:schemeClr val="accent2">
                  <a:lumMod val="60000"/>
                  <a:lumOff val="40000"/>
                </a:schemeClr>
              </a:solidFill>
              <a:latin typeface="Symbol"/>
              <a:cs typeface="Symbol"/>
            </a:endParaRPr>
          </a:p>
          <a:p>
            <a:pPr marL="12700">
              <a:lnSpc>
                <a:spcPts val="1800"/>
              </a:lnSpc>
              <a:tabLst>
                <a:tab pos="424815" algn="l"/>
              </a:tabLst>
            </a:pPr>
            <a:endParaRPr sz="4400" dirty="0">
              <a:solidFill>
                <a:schemeClr val="accent2">
                  <a:lumMod val="60000"/>
                  <a:lumOff val="40000"/>
                </a:schemeClr>
              </a:solidFill>
              <a:latin typeface="Symbol"/>
              <a:cs typeface="Symbol"/>
            </a:endParaRPr>
          </a:p>
        </p:txBody>
      </p:sp>
      <p:sp>
        <p:nvSpPr>
          <p:cNvPr id="104" name="object 14"/>
          <p:cNvSpPr txBox="1"/>
          <p:nvPr/>
        </p:nvSpPr>
        <p:spPr>
          <a:xfrm>
            <a:off x="40401776" y="22289114"/>
            <a:ext cx="100467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64"/>
              </a:lnSpc>
            </a:pPr>
            <a:r>
              <a:rPr sz="8000" i="1" spc="-67" baseline="5698" dirty="0" smtClean="0">
                <a:solidFill>
                  <a:srgbClr val="25FF26"/>
                </a:solidFill>
                <a:latin typeface="Symbol"/>
                <a:cs typeface="Symbol"/>
              </a:rPr>
              <a:t></a:t>
            </a:r>
            <a:r>
              <a:rPr sz="8000" i="1" spc="-277" baseline="5698" dirty="0" smtClean="0">
                <a:solidFill>
                  <a:srgbClr val="25FF26"/>
                </a:solidFill>
                <a:latin typeface="Times New Roman"/>
                <a:cs typeface="Times New Roman"/>
              </a:rPr>
              <a:t> </a:t>
            </a:r>
            <a:r>
              <a:rPr sz="5400" baseline="-12626" dirty="0" smtClean="0">
                <a:solidFill>
                  <a:srgbClr val="25FF26"/>
                </a:solidFill>
                <a:latin typeface="Symbol"/>
                <a:cs typeface="Symbol"/>
              </a:rPr>
              <a:t></a:t>
            </a:r>
            <a:endParaRPr sz="6000" dirty="0">
              <a:latin typeface="Symbol"/>
              <a:cs typeface="Symbol"/>
            </a:endParaRPr>
          </a:p>
        </p:txBody>
      </p:sp>
      <p:sp>
        <p:nvSpPr>
          <p:cNvPr id="43" name="Double Bracket 42"/>
          <p:cNvSpPr/>
          <p:nvPr/>
        </p:nvSpPr>
        <p:spPr>
          <a:xfrm>
            <a:off x="40118570" y="21851978"/>
            <a:ext cx="1455931" cy="183541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9504029" y="2228065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  <p:sp>
        <p:nvSpPr>
          <p:cNvPr id="105" name="object 5"/>
          <p:cNvSpPr txBox="1"/>
          <p:nvPr/>
        </p:nvSpPr>
        <p:spPr>
          <a:xfrm>
            <a:off x="34280522" y="23330113"/>
            <a:ext cx="207625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5" dirty="0">
                <a:latin typeface="Times New Roman"/>
                <a:cs typeface="Times New Roman"/>
              </a:rPr>
              <a:t>f</a:t>
            </a:r>
            <a:r>
              <a:rPr sz="5400" spc="125" dirty="0">
                <a:latin typeface="Times New Roman"/>
                <a:cs typeface="Times New Roman"/>
              </a:rPr>
              <a:t> </a:t>
            </a:r>
            <a:r>
              <a:rPr sz="5400" spc="5" dirty="0">
                <a:latin typeface="Times New Roman"/>
                <a:cs typeface="Times New Roman"/>
              </a:rPr>
              <a:t>=</a:t>
            </a:r>
            <a:r>
              <a:rPr sz="5400" spc="170" dirty="0">
                <a:latin typeface="Times New Roman"/>
                <a:cs typeface="Times New Roman"/>
              </a:rPr>
              <a:t> </a:t>
            </a:r>
            <a:r>
              <a:rPr sz="4800" spc="15" baseline="33333" dirty="0">
                <a:latin typeface="Times New Roman"/>
                <a:cs typeface="Times New Roman"/>
              </a:rPr>
              <a:t>1</a:t>
            </a:r>
            <a:endParaRPr sz="4800" baseline="33333" dirty="0">
              <a:latin typeface="Times New Roman"/>
              <a:cs typeface="Times New Roman"/>
            </a:endParaRPr>
          </a:p>
        </p:txBody>
      </p:sp>
      <p:sp>
        <p:nvSpPr>
          <p:cNvPr id="114" name="object 6"/>
          <p:cNvSpPr txBox="1"/>
          <p:nvPr/>
        </p:nvSpPr>
        <p:spPr>
          <a:xfrm>
            <a:off x="35231441" y="23804283"/>
            <a:ext cx="39713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0" dirty="0">
                <a:latin typeface="Times New Roman"/>
                <a:cs typeface="Times New Roman"/>
              </a:rPr>
              <a:t>2</a:t>
            </a:r>
            <a:endParaRPr sz="3600" dirty="0">
              <a:latin typeface="Times New Roman"/>
              <a:cs typeface="Times New Roman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5157400" y="23834622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308915" y="8693884"/>
            <a:ext cx="6695805" cy="6930882"/>
          </a:xfrm>
          <a:prstGeom prst="rect">
            <a:avLst/>
          </a:prstGeom>
        </p:spPr>
      </p:pic>
      <p:sp>
        <p:nvSpPr>
          <p:cNvPr id="124" name="object 14"/>
          <p:cNvSpPr txBox="1"/>
          <p:nvPr/>
        </p:nvSpPr>
        <p:spPr>
          <a:xfrm>
            <a:off x="36551836" y="23107908"/>
            <a:ext cx="8675997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>
              <a:lnSpc>
                <a:spcPct val="100000"/>
              </a:lnSpc>
              <a:tabLst>
                <a:tab pos="600710" algn="l"/>
              </a:tabLst>
            </a:pPr>
            <a:r>
              <a:rPr sz="3200" i="1" spc="-45" dirty="0" smtClean="0">
                <a:solidFill>
                  <a:srgbClr val="38FF17"/>
                </a:solidFill>
                <a:latin typeface="Symbol"/>
                <a:cs typeface="Symbol"/>
              </a:rPr>
              <a:t></a:t>
            </a:r>
            <a:r>
              <a:rPr sz="3200" i="1" spc="-190" dirty="0" smtClean="0">
                <a:solidFill>
                  <a:srgbClr val="38FF17"/>
                </a:solidFill>
                <a:latin typeface="Times New Roman"/>
                <a:cs typeface="Times New Roman"/>
              </a:rPr>
              <a:t> </a:t>
            </a:r>
            <a:r>
              <a:rPr sz="2400" spc="7" baseline="-25252" dirty="0" smtClean="0">
                <a:solidFill>
                  <a:srgbClr val="38FF17"/>
                </a:solidFill>
                <a:latin typeface="Symbol"/>
                <a:cs typeface="Symbol"/>
              </a:rPr>
              <a:t></a:t>
            </a:r>
            <a:r>
              <a:rPr sz="2800" spc="20" dirty="0" smtClean="0">
                <a:solidFill>
                  <a:srgbClr val="38FF17"/>
                </a:solidFill>
                <a:latin typeface="Symbol"/>
                <a:cs typeface="Symbol"/>
              </a:rPr>
              <a:t></a:t>
            </a:r>
            <a:r>
              <a:rPr sz="2800" dirty="0" smtClean="0">
                <a:solidFill>
                  <a:srgbClr val="38FF17"/>
                </a:solidFill>
                <a:latin typeface="Times New Roman"/>
                <a:cs typeface="Times New Roman"/>
              </a:rPr>
              <a:t> </a:t>
            </a:r>
            <a:r>
              <a:rPr sz="2800" spc="-80" dirty="0" smtClean="0">
                <a:solidFill>
                  <a:srgbClr val="38FF17"/>
                </a:solidFill>
                <a:latin typeface="Times New Roman"/>
                <a:cs typeface="Times New Roman"/>
              </a:rPr>
              <a:t> </a:t>
            </a:r>
            <a:r>
              <a:rPr sz="2800" i="1" dirty="0" smtClean="0">
                <a:solidFill>
                  <a:srgbClr val="38FF17"/>
                </a:solidFill>
                <a:latin typeface="Times New Roman"/>
                <a:cs typeface="Times New Roman"/>
              </a:rPr>
              <a:t>v</a:t>
            </a:r>
            <a:r>
              <a:rPr sz="2800" i="1" spc="15" dirty="0" smtClean="0">
                <a:solidFill>
                  <a:srgbClr val="38FF17"/>
                </a:solidFill>
                <a:latin typeface="Times New Roman"/>
                <a:cs typeface="Times New Roman"/>
              </a:rPr>
              <a:t>o</a:t>
            </a:r>
            <a:r>
              <a:rPr sz="2800" i="1" spc="-20" dirty="0" smtClean="0">
                <a:solidFill>
                  <a:srgbClr val="38FF17"/>
                </a:solidFill>
                <a:latin typeface="Times New Roman"/>
                <a:cs typeface="Times New Roman"/>
              </a:rPr>
              <a:t>r</a:t>
            </a:r>
            <a:r>
              <a:rPr sz="2800" i="1" spc="-5" dirty="0" smtClean="0">
                <a:solidFill>
                  <a:srgbClr val="38FF17"/>
                </a:solidFill>
                <a:latin typeface="Times New Roman"/>
                <a:cs typeface="Times New Roman"/>
              </a:rPr>
              <a:t>te</a:t>
            </a:r>
            <a:r>
              <a:rPr sz="2800" i="1" spc="15" dirty="0" smtClean="0">
                <a:solidFill>
                  <a:srgbClr val="38FF17"/>
                </a:solidFill>
                <a:latin typeface="Times New Roman"/>
                <a:cs typeface="Times New Roman"/>
              </a:rPr>
              <a:t>x</a:t>
            </a:r>
            <a:r>
              <a:rPr sz="2800" i="1" spc="85" dirty="0" smtClean="0">
                <a:solidFill>
                  <a:srgbClr val="38FF17"/>
                </a:solidFill>
                <a:latin typeface="Times New Roman"/>
                <a:cs typeface="Times New Roman"/>
              </a:rPr>
              <a:t> </a:t>
            </a:r>
            <a:r>
              <a:rPr sz="2800" i="1" spc="-20" dirty="0" smtClean="0">
                <a:solidFill>
                  <a:srgbClr val="38FF17"/>
                </a:solidFill>
                <a:latin typeface="Times New Roman"/>
                <a:cs typeface="Times New Roman"/>
              </a:rPr>
              <a:t>r</a:t>
            </a:r>
            <a:r>
              <a:rPr sz="2800" i="1" spc="-5" dirty="0" smtClean="0">
                <a:solidFill>
                  <a:srgbClr val="38FF17"/>
                </a:solidFill>
                <a:latin typeface="Times New Roman"/>
                <a:cs typeface="Times New Roman"/>
              </a:rPr>
              <a:t>i</a:t>
            </a:r>
            <a:r>
              <a:rPr sz="2800" i="1" spc="15" dirty="0" smtClean="0">
                <a:solidFill>
                  <a:srgbClr val="38FF17"/>
                </a:solidFill>
                <a:latin typeface="Times New Roman"/>
                <a:cs typeface="Times New Roman"/>
              </a:rPr>
              <a:t>ng</a:t>
            </a:r>
            <a:r>
              <a:rPr sz="2800" i="1" spc="60" dirty="0" smtClean="0">
                <a:solidFill>
                  <a:srgbClr val="38FF17"/>
                </a:solidFill>
                <a:latin typeface="Times New Roman"/>
                <a:cs typeface="Times New Roman"/>
              </a:rPr>
              <a:t> </a:t>
            </a:r>
            <a:r>
              <a:rPr sz="2800" i="1" dirty="0" smtClean="0">
                <a:solidFill>
                  <a:srgbClr val="38FF17"/>
                </a:solidFill>
                <a:latin typeface="Times New Roman"/>
                <a:cs typeface="Times New Roman"/>
              </a:rPr>
              <a:t>c</a:t>
            </a:r>
            <a:r>
              <a:rPr sz="2800" i="1" spc="15" dirty="0" smtClean="0">
                <a:solidFill>
                  <a:srgbClr val="38FF17"/>
                </a:solidFill>
                <a:latin typeface="Times New Roman"/>
                <a:cs typeface="Times New Roman"/>
              </a:rPr>
              <a:t>o</a:t>
            </a:r>
            <a:r>
              <a:rPr sz="2800" i="1" spc="-20" dirty="0" smtClean="0">
                <a:solidFill>
                  <a:srgbClr val="38FF17"/>
                </a:solidFill>
                <a:latin typeface="Times New Roman"/>
                <a:cs typeface="Times New Roman"/>
              </a:rPr>
              <a:t>r</a:t>
            </a:r>
            <a:r>
              <a:rPr sz="2800" i="1" spc="15" dirty="0" smtClean="0">
                <a:solidFill>
                  <a:srgbClr val="38FF17"/>
                </a:solidFill>
                <a:latin typeface="Times New Roman"/>
                <a:cs typeface="Times New Roman"/>
              </a:rPr>
              <a:t>e</a:t>
            </a:r>
            <a:endParaRPr sz="2800" dirty="0" smtClean="0">
              <a:latin typeface="Times New Roman"/>
              <a:cs typeface="Times New Roman"/>
            </a:endParaRPr>
          </a:p>
          <a:p>
            <a:pPr marL="191135">
              <a:lnSpc>
                <a:spcPct val="100000"/>
              </a:lnSpc>
              <a:spcBef>
                <a:spcPts val="1525"/>
              </a:spcBef>
            </a:pPr>
            <a:r>
              <a:rPr sz="2800" i="1" spc="-40" dirty="0" smtClean="0">
                <a:solidFill>
                  <a:srgbClr val="FFA45E"/>
                </a:solidFill>
                <a:latin typeface="Symbol"/>
                <a:cs typeface="Symbol"/>
              </a:rPr>
              <a:t></a:t>
            </a:r>
            <a:r>
              <a:rPr sz="2800" i="1" spc="-175" dirty="0" smtClean="0">
                <a:solidFill>
                  <a:srgbClr val="FFA45E"/>
                </a:solidFill>
                <a:latin typeface="Times New Roman"/>
                <a:cs typeface="Times New Roman"/>
              </a:rPr>
              <a:t> </a:t>
            </a:r>
            <a:r>
              <a:rPr sz="2800" spc="15" baseline="-20833" dirty="0">
                <a:solidFill>
                  <a:srgbClr val="FFA45E"/>
                </a:solidFill>
                <a:latin typeface="Symbol"/>
                <a:cs typeface="Symbol"/>
              </a:rPr>
              <a:t></a:t>
            </a:r>
            <a:r>
              <a:rPr sz="2800" baseline="-20833" dirty="0">
                <a:solidFill>
                  <a:srgbClr val="FFA45E"/>
                </a:solidFill>
                <a:latin typeface="Times New Roman"/>
                <a:cs typeface="Times New Roman"/>
              </a:rPr>
              <a:t> </a:t>
            </a:r>
            <a:r>
              <a:rPr sz="2800" spc="75" baseline="-20833" dirty="0">
                <a:solidFill>
                  <a:srgbClr val="FFA45E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FFA45E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rgbClr val="FFA45E"/>
                </a:solidFill>
                <a:latin typeface="Times New Roman"/>
                <a:cs typeface="Times New Roman"/>
              </a:rPr>
              <a:t>o</a:t>
            </a:r>
            <a:r>
              <a:rPr sz="2400" i="1" spc="-25" dirty="0">
                <a:solidFill>
                  <a:srgbClr val="FFA45E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srgbClr val="FFA45E"/>
                </a:solidFill>
                <a:latin typeface="Times New Roman"/>
                <a:cs typeface="Times New Roman"/>
              </a:rPr>
              <a:t>e</a:t>
            </a:r>
            <a:r>
              <a:rPr sz="2400" i="1" spc="-90" dirty="0">
                <a:solidFill>
                  <a:srgbClr val="FFA45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A45E"/>
                </a:solidFill>
                <a:latin typeface="Symbol"/>
                <a:cs typeface="Symbol"/>
              </a:rPr>
              <a:t></a:t>
            </a:r>
            <a:r>
              <a:rPr sz="2400" spc="-55" dirty="0">
                <a:solidFill>
                  <a:srgbClr val="FFA45E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FFA45E"/>
                </a:solidFill>
                <a:latin typeface="Times New Roman"/>
                <a:cs typeface="Times New Roman"/>
              </a:rPr>
              <a:t>li</a:t>
            </a:r>
            <a:r>
              <a:rPr sz="2400" i="1" dirty="0">
                <a:solidFill>
                  <a:srgbClr val="FFA45E"/>
                </a:solidFill>
                <a:latin typeface="Times New Roman"/>
                <a:cs typeface="Times New Roman"/>
              </a:rPr>
              <a:t>ne </a:t>
            </a:r>
            <a:r>
              <a:rPr sz="2400" i="1" spc="-15" dirty="0">
                <a:solidFill>
                  <a:srgbClr val="FFA45E"/>
                </a:solidFill>
                <a:latin typeface="Times New Roman"/>
                <a:cs typeface="Times New Roman"/>
              </a:rPr>
              <a:t>v</a:t>
            </a:r>
            <a:r>
              <a:rPr sz="2400" i="1" dirty="0">
                <a:solidFill>
                  <a:srgbClr val="FFA45E"/>
                </a:solidFill>
                <a:latin typeface="Times New Roman"/>
                <a:cs typeface="Times New Roman"/>
              </a:rPr>
              <a:t>o</a:t>
            </a:r>
            <a:r>
              <a:rPr sz="2400" i="1" spc="-25" dirty="0">
                <a:solidFill>
                  <a:srgbClr val="FFA45E"/>
                </a:solidFill>
                <a:latin typeface="Times New Roman"/>
                <a:cs typeface="Times New Roman"/>
              </a:rPr>
              <a:t>r</a:t>
            </a:r>
            <a:r>
              <a:rPr sz="2400" i="1" spc="-15" dirty="0">
                <a:solidFill>
                  <a:srgbClr val="FFA45E"/>
                </a:solidFill>
                <a:latin typeface="Times New Roman"/>
                <a:cs typeface="Times New Roman"/>
              </a:rPr>
              <a:t>te</a:t>
            </a:r>
            <a:r>
              <a:rPr sz="2400" i="1" dirty="0">
                <a:solidFill>
                  <a:srgbClr val="FFA45E"/>
                </a:solidFill>
                <a:latin typeface="Times New Roman"/>
                <a:cs typeface="Times New Roman"/>
              </a:rPr>
              <a:t>x</a:t>
            </a:r>
            <a:r>
              <a:rPr sz="2400" i="1" spc="-105" dirty="0">
                <a:solidFill>
                  <a:srgbClr val="FFA45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A45E"/>
                </a:solidFill>
                <a:latin typeface="Symbol"/>
                <a:cs typeface="Symbol"/>
              </a:rPr>
              <a:t></a:t>
            </a:r>
            <a:r>
              <a:rPr sz="2400" spc="-70" dirty="0">
                <a:solidFill>
                  <a:srgbClr val="FFA45E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FFA45E"/>
                </a:solidFill>
                <a:latin typeface="Times New Roman"/>
                <a:cs typeface="Times New Roman"/>
              </a:rPr>
              <a:t>s</a:t>
            </a:r>
            <a:r>
              <a:rPr sz="2400" i="1" dirty="0">
                <a:solidFill>
                  <a:srgbClr val="FFA45E"/>
                </a:solidFill>
                <a:latin typeface="Times New Roman"/>
                <a:cs typeface="Times New Roman"/>
              </a:rPr>
              <a:t>ph</a:t>
            </a:r>
            <a:r>
              <a:rPr sz="2400" i="1" spc="-15" dirty="0">
                <a:solidFill>
                  <a:srgbClr val="FFA45E"/>
                </a:solidFill>
                <a:latin typeface="Times New Roman"/>
                <a:cs typeface="Times New Roman"/>
              </a:rPr>
              <a:t>e</a:t>
            </a:r>
            <a:r>
              <a:rPr sz="2400" i="1" spc="-25" dirty="0">
                <a:solidFill>
                  <a:srgbClr val="FFA45E"/>
                </a:solidFill>
                <a:latin typeface="Times New Roman"/>
                <a:cs typeface="Times New Roman"/>
              </a:rPr>
              <a:t>r</a:t>
            </a:r>
            <a:r>
              <a:rPr sz="2400" i="1" spc="-15" dirty="0">
                <a:solidFill>
                  <a:srgbClr val="FFA45E"/>
                </a:solidFill>
                <a:latin typeface="Times New Roman"/>
                <a:cs typeface="Times New Roman"/>
              </a:rPr>
              <a:t>ic</a:t>
            </a:r>
            <a:r>
              <a:rPr sz="2400" i="1" dirty="0">
                <a:solidFill>
                  <a:srgbClr val="FFA45E"/>
                </a:solidFill>
                <a:latin typeface="Times New Roman"/>
                <a:cs typeface="Times New Roman"/>
              </a:rPr>
              <a:t>al</a:t>
            </a:r>
            <a:r>
              <a:rPr sz="2400" i="1" spc="70" dirty="0">
                <a:solidFill>
                  <a:srgbClr val="FFA45E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A45E"/>
                </a:solidFill>
                <a:latin typeface="Times New Roman"/>
                <a:cs typeface="Times New Roman"/>
              </a:rPr>
              <a:t>bu</a:t>
            </a:r>
            <a:r>
              <a:rPr sz="2400" i="1" spc="-15" dirty="0">
                <a:solidFill>
                  <a:srgbClr val="FFA45E"/>
                </a:solidFill>
                <a:latin typeface="Times New Roman"/>
                <a:cs typeface="Times New Roman"/>
              </a:rPr>
              <a:t>l</a:t>
            </a:r>
            <a:r>
              <a:rPr sz="2400" i="1" dirty="0">
                <a:solidFill>
                  <a:srgbClr val="FFA45E"/>
                </a:solidFill>
                <a:latin typeface="Times New Roman"/>
                <a:cs typeface="Times New Roman"/>
              </a:rPr>
              <a:t>b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467903" y="13723282"/>
            <a:ext cx="5843269" cy="2699225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4226699" y="15999786"/>
            <a:ext cx="469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Bose–Einstein </a:t>
            </a:r>
            <a:r>
              <a:rPr lang="en-US" sz="2400" dirty="0" smtClean="0"/>
              <a:t>condensate sample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680923" y="27564407"/>
            <a:ext cx="4053587" cy="36920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356774" y="26737192"/>
            <a:ext cx="4366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spc="5" dirty="0" smtClean="0">
                <a:cs typeface="Arial" panose="020B0604020202020204" pitchFamily="34" charset="0"/>
              </a:rPr>
              <a:t>2 </a:t>
            </a:r>
            <a:r>
              <a:rPr lang="en-US" sz="2800" b="1" spc="25" dirty="0">
                <a:cs typeface="Arial" panose="020B0604020202020204" pitchFamily="34" charset="0"/>
              </a:rPr>
              <a:t>interlaced</a:t>
            </a:r>
            <a:r>
              <a:rPr lang="en-US" sz="2800" b="1" spc="5" dirty="0">
                <a:cs typeface="Arial" panose="020B0604020202020204" pitchFamily="34" charset="0"/>
              </a:rPr>
              <a:t> </a:t>
            </a:r>
            <a:r>
              <a:rPr lang="en-US" sz="2800" b="1" spc="5" dirty="0" err="1" smtClean="0">
                <a:cs typeface="Arial" panose="020B0604020202020204" pitchFamily="34" charset="0"/>
              </a:rPr>
              <a:t>sky</a:t>
            </a:r>
            <a:r>
              <a:rPr lang="en-US" sz="2800" b="1" spc="35" dirty="0" err="1" smtClean="0">
                <a:cs typeface="Arial" panose="020B0604020202020204" pitchFamily="34" charset="0"/>
              </a:rPr>
              <a:t>r</a:t>
            </a:r>
            <a:r>
              <a:rPr lang="en-US" sz="2800" b="1" spc="5" dirty="0" err="1" smtClean="0">
                <a:cs typeface="Arial" panose="020B0604020202020204" pitchFamily="34" charset="0"/>
              </a:rPr>
              <a:t>mions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93" name="object 3"/>
          <p:cNvSpPr/>
          <p:nvPr/>
        </p:nvSpPr>
        <p:spPr>
          <a:xfrm>
            <a:off x="31887197" y="28917724"/>
            <a:ext cx="3850517" cy="32060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13"/>
          <p:cNvSpPr/>
          <p:nvPr/>
        </p:nvSpPr>
        <p:spPr>
          <a:xfrm>
            <a:off x="32136157" y="25370890"/>
            <a:ext cx="3200615" cy="310374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5685310" y="25848422"/>
            <a:ext cx="6655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3200" spc="25" dirty="0" smtClean="0">
                <a:cs typeface="Arial" panose="020B0604020202020204" pitchFamily="34" charset="0"/>
              </a:rPr>
              <a:t>hype</a:t>
            </a:r>
            <a:r>
              <a:rPr lang="en-US" sz="3200" spc="45" dirty="0" smtClean="0">
                <a:cs typeface="Arial" panose="020B0604020202020204" pitchFamily="34" charset="0"/>
              </a:rPr>
              <a:t>r</a:t>
            </a:r>
            <a:r>
              <a:rPr lang="en-US" sz="3200" spc="5" dirty="0" smtClean="0">
                <a:cs typeface="Arial" panose="020B0604020202020204" pitchFamily="34" charset="0"/>
              </a:rPr>
              <a:t>fine </a:t>
            </a:r>
            <a:r>
              <a:rPr lang="en-US" sz="3200" spc="10" dirty="0">
                <a:cs typeface="Arial" panose="020B0604020202020204" pitchFamily="34" charset="0"/>
              </a:rPr>
              <a:t>interactions</a:t>
            </a:r>
            <a:r>
              <a:rPr lang="en-US" sz="3200" spc="5" dirty="0">
                <a:cs typeface="Arial" panose="020B0604020202020204" pitchFamily="34" charset="0"/>
              </a:rPr>
              <a:t> with </a:t>
            </a:r>
            <a:r>
              <a:rPr lang="en-US" sz="3200" b="1" spc="5" dirty="0">
                <a:cs typeface="Arial" panose="020B0604020202020204" pitchFamily="34" charset="0"/>
              </a:rPr>
              <a:t>f = s + </a:t>
            </a:r>
            <a:r>
              <a:rPr lang="en-US" sz="3200" b="1" dirty="0" err="1" smtClean="0">
                <a:cs typeface="Arial" panose="020B0604020202020204" pitchFamily="34" charset="0"/>
              </a:rPr>
              <a:t>i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62576" y="24998253"/>
            <a:ext cx="7924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5" dirty="0">
                <a:cs typeface="Arial" panose="020B0604020202020204" pitchFamily="34" charset="0"/>
              </a:rPr>
              <a:t>alkali atoms </a:t>
            </a:r>
            <a:r>
              <a:rPr lang="en-US" sz="3200" dirty="0">
                <a:cs typeface="Arial" panose="020B0604020202020204" pitchFamily="34" charset="0"/>
              </a:rPr>
              <a:t>: </a:t>
            </a:r>
            <a:r>
              <a:rPr lang="en-US" sz="3200" spc="10" dirty="0">
                <a:cs typeface="Arial" panose="020B0604020202020204" pitchFamily="34" charset="0"/>
              </a:rPr>
              <a:t> </a:t>
            </a:r>
            <a:r>
              <a:rPr lang="en-US" sz="3200" spc="20" dirty="0">
                <a:cs typeface="Arial" panose="020B0604020202020204" pitchFamily="34" charset="0"/>
              </a:rPr>
              <a:t>elect</a:t>
            </a:r>
            <a:r>
              <a:rPr lang="en-US" sz="3200" spc="-20" dirty="0">
                <a:cs typeface="Arial" panose="020B0604020202020204" pitchFamily="34" charset="0"/>
              </a:rPr>
              <a:t>r</a:t>
            </a:r>
            <a:r>
              <a:rPr lang="en-US" sz="3200" spc="5" dirty="0">
                <a:cs typeface="Arial" panose="020B0604020202020204" pitchFamily="34" charset="0"/>
              </a:rPr>
              <a:t>on </a:t>
            </a:r>
            <a:r>
              <a:rPr lang="en-US" sz="3200" spc="30" dirty="0">
                <a:cs typeface="Arial" panose="020B0604020202020204" pitchFamily="34" charset="0"/>
              </a:rPr>
              <a:t>spin</a:t>
            </a:r>
            <a:r>
              <a:rPr lang="en-US" sz="3200" spc="5" dirty="0">
                <a:cs typeface="Arial" panose="020B0604020202020204" pitchFamily="34" charset="0"/>
              </a:rPr>
              <a:t> </a:t>
            </a:r>
            <a:r>
              <a:rPr lang="en-US" sz="3200" b="1" spc="5" dirty="0">
                <a:cs typeface="Arial" panose="020B0604020202020204" pitchFamily="34" charset="0"/>
              </a:rPr>
              <a:t>s</a:t>
            </a:r>
            <a:r>
              <a:rPr lang="en-US" sz="3200" dirty="0">
                <a:cs typeface="Arial" panose="020B0604020202020204" pitchFamily="34" charset="0"/>
              </a:rPr>
              <a:t>,</a:t>
            </a:r>
            <a:r>
              <a:rPr lang="en-US" sz="3200" spc="5" dirty="0">
                <a:cs typeface="Arial" panose="020B0604020202020204" pitchFamily="34" charset="0"/>
              </a:rPr>
              <a:t> </a:t>
            </a:r>
            <a:r>
              <a:rPr lang="en-US" sz="3200" spc="20" dirty="0">
                <a:cs typeface="Arial" panose="020B0604020202020204" pitchFamily="34" charset="0"/>
              </a:rPr>
              <a:t>nuclear</a:t>
            </a:r>
            <a:r>
              <a:rPr lang="en-US" sz="3200" spc="5" dirty="0">
                <a:cs typeface="Arial" panose="020B0604020202020204" pitchFamily="34" charset="0"/>
              </a:rPr>
              <a:t> </a:t>
            </a:r>
            <a:r>
              <a:rPr lang="en-US" sz="3200" spc="30" dirty="0">
                <a:cs typeface="Arial" panose="020B0604020202020204" pitchFamily="34" charset="0"/>
              </a:rPr>
              <a:t>spin</a:t>
            </a:r>
            <a:r>
              <a:rPr lang="en-US" sz="3200" spc="5" dirty="0"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cs typeface="Arial" panose="020B0604020202020204" pitchFamily="34" charset="0"/>
              </a:rPr>
              <a:t>i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706149" y="18883556"/>
            <a:ext cx="4322658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40" b="1" dirty="0" smtClean="0"/>
              <a:t>BEC Turbulence</a:t>
            </a:r>
            <a:endParaRPr lang="en-US" sz="5040" b="1" dirty="0"/>
          </a:p>
        </p:txBody>
      </p:sp>
      <p:sp>
        <p:nvSpPr>
          <p:cNvPr id="123" name="object 10"/>
          <p:cNvSpPr txBox="1"/>
          <p:nvPr/>
        </p:nvSpPr>
        <p:spPr>
          <a:xfrm>
            <a:off x="11815389" y="20912038"/>
            <a:ext cx="170298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  <a:tabLst>
                <a:tab pos="1664335" algn="l"/>
              </a:tabLst>
            </a:pPr>
            <a:r>
              <a:rPr lang="en-US" sz="2800" dirty="0" smtClean="0">
                <a:cs typeface="Arial" panose="020B0604020202020204" pitchFamily="34" charset="0"/>
              </a:rPr>
              <a:t>m = -1                               </a:t>
            </a:r>
            <a:endParaRPr sz="2800" dirty="0">
              <a:cs typeface="Arial" panose="020B0604020202020204" pitchFamily="34" charset="0"/>
            </a:endParaRPr>
          </a:p>
        </p:txBody>
      </p:sp>
      <p:sp>
        <p:nvSpPr>
          <p:cNvPr id="126" name="object 10"/>
          <p:cNvSpPr txBox="1"/>
          <p:nvPr/>
        </p:nvSpPr>
        <p:spPr>
          <a:xfrm>
            <a:off x="11719505" y="24081282"/>
            <a:ext cx="170298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  <a:tabLst>
                <a:tab pos="1664335" algn="l"/>
              </a:tabLst>
            </a:pPr>
            <a:r>
              <a:rPr lang="en-US" sz="2800" dirty="0" smtClean="0">
                <a:cs typeface="Arial" panose="020B0604020202020204" pitchFamily="34" charset="0"/>
              </a:rPr>
              <a:t>m = 0                               </a:t>
            </a:r>
            <a:endParaRPr sz="2800" dirty="0">
              <a:cs typeface="Arial" panose="020B0604020202020204" pitchFamily="34" charset="0"/>
            </a:endParaRPr>
          </a:p>
        </p:txBody>
      </p:sp>
      <p:sp>
        <p:nvSpPr>
          <p:cNvPr id="135" name="object 10"/>
          <p:cNvSpPr txBox="1"/>
          <p:nvPr/>
        </p:nvSpPr>
        <p:spPr>
          <a:xfrm>
            <a:off x="11661111" y="27165621"/>
            <a:ext cx="170298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  <a:tabLst>
                <a:tab pos="1664335" algn="l"/>
              </a:tabLst>
            </a:pPr>
            <a:r>
              <a:rPr lang="en-US" sz="2800" dirty="0" smtClean="0">
                <a:cs typeface="Arial" panose="020B0604020202020204" pitchFamily="34" charset="0"/>
              </a:rPr>
              <a:t>m =+1                               </a:t>
            </a:r>
            <a:endParaRPr sz="28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07372" y="17459374"/>
            <a:ext cx="11064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20" dirty="0">
                <a:cs typeface="Arial"/>
              </a:rPr>
              <a:t>Topological defects in phase transition in BEC result in quantum vortex</a:t>
            </a:r>
          </a:p>
          <a:p>
            <a:endParaRPr lang="en-US" sz="3200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33399667" y="17142636"/>
            <a:ext cx="8797028" cy="98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6876873" y="15881001"/>
            <a:ext cx="8797028" cy="98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1188568" y="19574277"/>
            <a:ext cx="6777991" cy="287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756237" y="5484908"/>
            <a:ext cx="54282" cy="35622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083" y="294286"/>
            <a:ext cx="5362956" cy="20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611</Words>
  <Application>Microsoft Office PowerPoint</Application>
  <PresentationFormat>Custom</PresentationFormat>
  <Paragraphs>89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Gill Sans MT</vt:lpstr>
      <vt:lpstr>Symbol</vt:lpstr>
      <vt:lpstr>Times New Roman</vt:lpstr>
      <vt:lpstr>Office Theme</vt:lpstr>
      <vt:lpstr>PowerPoint Presentation</vt:lpstr>
    </vt:vector>
  </TitlesOfParts>
  <Company>Old Dominion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Arcaute, Karina</dc:creator>
  <cp:lastModifiedBy>adam</cp:lastModifiedBy>
  <cp:revision>76</cp:revision>
  <dcterms:created xsi:type="dcterms:W3CDTF">2015-08-31T19:02:08Z</dcterms:created>
  <dcterms:modified xsi:type="dcterms:W3CDTF">2015-11-03T16:44:52Z</dcterms:modified>
</cp:coreProperties>
</file>