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43891200" cy="32918400"/>
  <p:notesSz cx="7010400" cy="9236075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68" autoAdjust="0"/>
    <p:restoredTop sz="94660"/>
  </p:normalViewPr>
  <p:slideViewPr>
    <p:cSldViewPr snapToGrid="0">
      <p:cViewPr varScale="1">
        <p:scale>
          <a:sx n="23" d="100"/>
          <a:sy n="23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BA60-4659-4D04-9900-5BDA0CE8E2B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A491-C572-4F52-A9DF-92AF1E7C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2898" y="5994847"/>
            <a:ext cx="11059837" cy="2899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040" b="1" dirty="0"/>
              <a:t>Research </a:t>
            </a:r>
            <a:r>
              <a:rPr lang="en-US" sz="5040" b="1" dirty="0" smtClean="0"/>
              <a:t>Team</a:t>
            </a:r>
            <a:endParaRPr lang="en-US" sz="5040" b="1" dirty="0"/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Dr. Linda Vahala, Associate Dean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College </a:t>
            </a:r>
            <a:r>
              <a:rPr lang="en-US" sz="4400" dirty="0"/>
              <a:t>of </a:t>
            </a:r>
            <a:r>
              <a:rPr lang="en-US" sz="4400" dirty="0" smtClean="0"/>
              <a:t>Engineering </a:t>
            </a:r>
            <a:r>
              <a:rPr lang="en-US" sz="4400" dirty="0"/>
              <a:t>and </a:t>
            </a:r>
            <a:r>
              <a:rPr lang="en-US" sz="4400" dirty="0" smtClean="0"/>
              <a:t>Technology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Kayla M. Farrow, </a:t>
            </a:r>
            <a:r>
              <a:rPr lang="en-US" sz="4400" dirty="0"/>
              <a:t>G</a:t>
            </a:r>
            <a:r>
              <a:rPr lang="en-US" sz="4400" dirty="0" smtClean="0"/>
              <a:t>raduate </a:t>
            </a:r>
            <a:r>
              <a:rPr lang="en-US" sz="4400" dirty="0"/>
              <a:t>S</a:t>
            </a:r>
            <a:r>
              <a:rPr lang="en-US" sz="4400" dirty="0" smtClean="0"/>
              <a:t>tudent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90851" y="5994847"/>
            <a:ext cx="1096271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 smtClean="0"/>
              <a:t>Research </a:t>
            </a:r>
            <a:r>
              <a:rPr lang="en-US" sz="5040" b="1" dirty="0"/>
              <a:t>Goals and Objectives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469" y="16607182"/>
            <a:ext cx="1147820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/>
              <a:t>Approach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19383" y="16868171"/>
            <a:ext cx="1803138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/>
              <a:t>Potential </a:t>
            </a:r>
            <a:r>
              <a:rPr lang="en-US" sz="5040" b="1" dirty="0" smtClean="0"/>
              <a:t>Impact</a:t>
            </a:r>
            <a:endParaRPr lang="en-US" sz="5040" b="1" dirty="0"/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Understanding the correlation between electromagnetic fields and lightning propagation and attachment is critical to the </a:t>
            </a:r>
            <a:r>
              <a:rPr lang="en-US" sz="4400" dirty="0" err="1" smtClean="0"/>
              <a:t>SanEC</a:t>
            </a:r>
            <a:r>
              <a:rPr lang="en-US" sz="4400" dirty="0" smtClean="0"/>
              <a:t> sensor  lightning strike protection.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7155" y="4421346"/>
            <a:ext cx="3617512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dirty="0" smtClean="0"/>
              <a:t>Our research expertise is in the study of </a:t>
            </a:r>
            <a:r>
              <a:rPr lang="en-US" sz="5040" b="1" dirty="0" smtClean="0"/>
              <a:t>electromagnetic radiation</a:t>
            </a:r>
            <a:r>
              <a:rPr lang="en-US" sz="5040" dirty="0" smtClean="0"/>
              <a:t> and its effect on the direction of </a:t>
            </a:r>
            <a:r>
              <a:rPr lang="en-US" sz="5040" b="1" dirty="0" smtClean="0"/>
              <a:t>lightning propagation</a:t>
            </a:r>
            <a:endParaRPr lang="en-US" sz="504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88409" y="28169031"/>
            <a:ext cx="1910711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/>
              <a:t>Future </a:t>
            </a:r>
            <a:r>
              <a:rPr lang="en-US" sz="5040" b="1" dirty="0" smtClean="0"/>
              <a:t>Research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40" b="1" dirty="0" smtClean="0"/>
              <a:t> </a:t>
            </a:r>
            <a:r>
              <a:rPr lang="en-US" sz="4400" dirty="0"/>
              <a:t>Higher relative E-fields at other resonance frequencies may also </a:t>
            </a:r>
            <a:r>
              <a:rPr lang="en-US" sz="4400" dirty="0" smtClean="0"/>
              <a:t>influence lightning attachment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898" y="9019036"/>
            <a:ext cx="690079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/>
              <a:t>Facilities and Capabilities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19819"/>
          <a:stretch/>
        </p:blipFill>
        <p:spPr>
          <a:xfrm>
            <a:off x="18483890" y="47448"/>
            <a:ext cx="7097333" cy="26334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90851" y="6723687"/>
            <a:ext cx="20855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Present </a:t>
            </a:r>
            <a:r>
              <a:rPr lang="en-US" sz="4400" dirty="0"/>
              <a:t>a correlational study of </a:t>
            </a:r>
            <a:r>
              <a:rPr lang="en-US" sz="4400" dirty="0" smtClean="0"/>
              <a:t>the sensor’s </a:t>
            </a:r>
            <a:r>
              <a:rPr lang="en-US" sz="4400" dirty="0"/>
              <a:t>computed electric field distribution to the measured lightning attachment </a:t>
            </a:r>
            <a:r>
              <a:rPr lang="en-US" sz="4400" dirty="0" smtClean="0"/>
              <a:t>location </a:t>
            </a:r>
            <a:r>
              <a:rPr lang="en-US" sz="4400" dirty="0"/>
              <a:t>for various </a:t>
            </a:r>
            <a:r>
              <a:rPr lang="en-US" sz="4400" dirty="0" err="1"/>
              <a:t>SansEC</a:t>
            </a:r>
            <a:r>
              <a:rPr lang="en-US" sz="4400" dirty="0"/>
              <a:t> sensor </a:t>
            </a:r>
            <a:r>
              <a:rPr lang="en-US" sz="4400" dirty="0" smtClean="0"/>
              <a:t>configurations.</a:t>
            </a:r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Compare experimental test data to computational E-field data to show correlation results.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392" y="2706507"/>
            <a:ext cx="43420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</a:t>
            </a:r>
            <a:r>
              <a:rPr lang="en-US" sz="6000" b="1" dirty="0" smtClean="0"/>
              <a:t>Sans Electric Connection Sensor Research</a:t>
            </a:r>
            <a:endParaRPr lang="en-US" sz="576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46467"/>
            <a:ext cx="43891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09" y="2623104"/>
            <a:ext cx="43891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4208" y="24910013"/>
            <a:ext cx="19911661" cy="222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b="1" dirty="0"/>
              <a:t>Results</a:t>
            </a:r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/>
              <a:t>All three sensors showed reasonable correlation between the high E-field regions to the locations with higher temperature and </a:t>
            </a:r>
            <a:r>
              <a:rPr lang="en-US" sz="4400" dirty="0" smtClean="0"/>
              <a:t>propagation.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510" y="17383565"/>
            <a:ext cx="211609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Electromagnetic simulations and modeling geometries were made using FEKO software.</a:t>
            </a:r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/>
              <a:t>For each </a:t>
            </a:r>
            <a:r>
              <a:rPr lang="en-US" sz="4400" dirty="0" smtClean="0"/>
              <a:t>simulation, sufficiently identified the </a:t>
            </a:r>
            <a:r>
              <a:rPr lang="en-US" sz="4400" dirty="0"/>
              <a:t>E-field and H-field structure of the </a:t>
            </a:r>
            <a:r>
              <a:rPr lang="en-US" sz="4400" dirty="0" err="1"/>
              <a:t>SansEC</a:t>
            </a:r>
            <a:r>
              <a:rPr lang="en-US" sz="4400" dirty="0"/>
              <a:t> </a:t>
            </a:r>
            <a:r>
              <a:rPr lang="en-US" sz="4400" dirty="0" smtClean="0"/>
              <a:t>sensors, then calculated the field strength at very close distance to the </a:t>
            </a:r>
            <a:r>
              <a:rPr lang="en-US" sz="4400" dirty="0" err="1" smtClean="0"/>
              <a:t>SansEC</a:t>
            </a:r>
            <a:r>
              <a:rPr lang="en-US" sz="4400" dirty="0" smtClean="0"/>
              <a:t> geometry.</a:t>
            </a:r>
          </a:p>
          <a:p>
            <a:pPr marL="578645" indent="-578645">
              <a:buFont typeface="Arial" panose="020B0604020202020204" pitchFamily="34" charset="0"/>
              <a:buChar char="•"/>
            </a:pPr>
            <a:r>
              <a:rPr lang="en-US" sz="4400" dirty="0" smtClean="0"/>
              <a:t>Compared </a:t>
            </a:r>
            <a:r>
              <a:rPr lang="en-US" sz="4400" dirty="0"/>
              <a:t>E-field distribution </a:t>
            </a:r>
            <a:r>
              <a:rPr lang="en-US" sz="4400" dirty="0" smtClean="0"/>
              <a:t>to </a:t>
            </a:r>
            <a:r>
              <a:rPr lang="en-US" sz="4400" dirty="0"/>
              <a:t>the lightning test IR image to correlate the locations of high E-fields to the higher temperatures seen in the IR image</a:t>
            </a:r>
            <a:r>
              <a:rPr lang="en-US" sz="4400" dirty="0" smtClean="0"/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022" y="20142941"/>
            <a:ext cx="10552439" cy="622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33596461" y="20655654"/>
            <a:ext cx="9725863" cy="321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(a) Smart Skin</a:t>
            </a:r>
          </a:p>
          <a:p>
            <a:pPr marL="0" indent="0">
              <a:buClr>
                <a:srgbClr val="31B6FD"/>
              </a:buClr>
              <a:buNone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Clr>
                <a:srgbClr val="31B6FD"/>
              </a:buClr>
              <a:buNone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(b) Multifunctional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SansEC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Sensor Array</a:t>
            </a:r>
          </a:p>
          <a:p>
            <a:pPr marL="0" indent="0">
              <a:buClr>
                <a:srgbClr val="31B6FD"/>
              </a:buClr>
              <a:buNone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Clr>
                <a:srgbClr val="31B6FD"/>
              </a:buClr>
              <a:buNone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(c) Individual Multifunctional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SansEC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Sensor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4022" y="26491277"/>
            <a:ext cx="1630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lvl="8" indent="-571500">
              <a:buFont typeface="Arial" panose="020B0604020202020204" pitchFamily="34" charset="0"/>
              <a:buChar char="•"/>
            </a:pPr>
            <a:r>
              <a:rPr lang="en-US" sz="3600" dirty="0"/>
              <a:t>Application of the </a:t>
            </a:r>
            <a:r>
              <a:rPr lang="en-US" sz="3600" dirty="0" err="1"/>
              <a:t>SanEC</a:t>
            </a:r>
            <a:r>
              <a:rPr lang="en-US" sz="3600" dirty="0"/>
              <a:t> sensor on an aircraft exterior requires lightning </a:t>
            </a:r>
            <a:r>
              <a:rPr lang="en-US" sz="3600" dirty="0" smtClean="0"/>
              <a:t>protection</a:t>
            </a:r>
            <a:endParaRPr lang="en-US" sz="3600" dirty="0"/>
          </a:p>
        </p:txBody>
      </p:sp>
      <p:pic>
        <p:nvPicPr>
          <p:cNvPr id="35" name="Picture 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14" y="21119185"/>
            <a:ext cx="4454012" cy="33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79" y="21086876"/>
            <a:ext cx="4394984" cy="33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64556" y="24505220"/>
            <a:ext cx="33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Actual </a:t>
            </a:r>
            <a:r>
              <a:rPr lang="en-US" sz="3600" dirty="0" smtClean="0"/>
              <a:t>test </a:t>
            </a:r>
            <a:r>
              <a:rPr lang="en-US" sz="3600" dirty="0"/>
              <a:t>p</a:t>
            </a:r>
            <a:r>
              <a:rPr lang="en-US" sz="3600" dirty="0" smtClean="0"/>
              <a:t>anel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280351" y="24562053"/>
            <a:ext cx="641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Computation model of </a:t>
            </a:r>
            <a:r>
              <a:rPr lang="en-US" sz="3600" dirty="0" smtClean="0"/>
              <a:t>test panel</a:t>
            </a:r>
            <a:endParaRPr lang="en-US" sz="360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3" y="27842977"/>
            <a:ext cx="6288108" cy="40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/>
          <p:nvPr/>
        </p:nvPicPr>
        <p:blipFill>
          <a:blip r:embed="rId7"/>
          <a:stretch>
            <a:fillRect/>
          </a:stretch>
        </p:blipFill>
        <p:spPr>
          <a:xfrm>
            <a:off x="7749575" y="27746764"/>
            <a:ext cx="6400800" cy="4172251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110" y="27842977"/>
            <a:ext cx="6946168" cy="40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811270" y="27366799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9-inch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622111" y="27366799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8</a:t>
            </a:r>
            <a:r>
              <a:rPr lang="en-US" sz="3600" dirty="0" smtClean="0"/>
              <a:t>-inch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01268" y="27366799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7</a:t>
            </a:r>
            <a:r>
              <a:rPr lang="en-US" sz="3600" dirty="0" smtClean="0"/>
              <a:t>-inch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174922" y="31833603"/>
            <a:ext cx="463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E-Field               IR Image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8979353" y="31919014"/>
            <a:ext cx="463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E-Field               IR Image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16307163" y="31887104"/>
            <a:ext cx="4630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E-Field               IR Image</a:t>
            </a:r>
            <a:endParaRPr lang="en-US" sz="3600" dirty="0"/>
          </a:p>
        </p:txBody>
      </p:sp>
      <p:pic>
        <p:nvPicPr>
          <p:cNvPr id="46" name="Picture 4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0" y="9886966"/>
            <a:ext cx="8948812" cy="500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47" y="9886966"/>
            <a:ext cx="8771916" cy="5005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961230" y="14987006"/>
            <a:ext cx="8291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arbon </a:t>
            </a:r>
            <a:r>
              <a:rPr lang="en-US" sz="3600" dirty="0"/>
              <a:t>fiber test panel installed in test bed </a:t>
            </a:r>
            <a:endParaRPr lang="en-US" sz="3600" dirty="0" smtClean="0"/>
          </a:p>
          <a:p>
            <a:r>
              <a:rPr lang="en-US" sz="3600" dirty="0" smtClean="0"/>
              <a:t>at Lightning Technologies facility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965347" y="14969175"/>
            <a:ext cx="9143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IR Camera  used in test bed to capture </a:t>
            </a:r>
            <a:r>
              <a:rPr lang="en-US" sz="3600" dirty="0" smtClean="0"/>
              <a:t>backside </a:t>
            </a:r>
          </a:p>
          <a:p>
            <a:r>
              <a:rPr lang="en-US" sz="3600" dirty="0" smtClean="0"/>
              <a:t>Temperatures at Lightning Technologies facility 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5311" y="9872414"/>
            <a:ext cx="11765476" cy="609008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3985825" y="10731628"/>
            <a:ext cx="8947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the sensor is placed on a composite substrate, the electric impedance </a:t>
            </a:r>
            <a:r>
              <a:rPr lang="en-US" sz="3600" dirty="0" smtClean="0"/>
              <a:t>of </a:t>
            </a:r>
            <a:r>
              <a:rPr lang="en-US" sz="3600" dirty="0"/>
              <a:t>the </a:t>
            </a:r>
            <a:r>
              <a:rPr lang="en-US" sz="3600" dirty="0" smtClean="0"/>
              <a:t> </a:t>
            </a:r>
            <a:r>
              <a:rPr lang="en-US" sz="3600" dirty="0"/>
              <a:t>substrate is reflected in the </a:t>
            </a:r>
            <a:r>
              <a:rPr lang="en-US" sz="3600" dirty="0" smtClean="0"/>
              <a:t>sensors </a:t>
            </a:r>
            <a:r>
              <a:rPr lang="en-US" sz="3600" dirty="0"/>
              <a:t>resonant response thus enabling it to detect permittivity and conductivity changes associated with composite </a:t>
            </a:r>
            <a:r>
              <a:rPr lang="en-US" sz="3600" dirty="0" smtClean="0"/>
              <a:t>damage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190851" y="9886966"/>
            <a:ext cx="1178943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980284" y="9857862"/>
            <a:ext cx="0" cy="60900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2190851" y="15947947"/>
            <a:ext cx="11759936" cy="145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2190851" y="9857861"/>
            <a:ext cx="0" cy="609008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331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Arcaute, Karina</dc:creator>
  <cp:lastModifiedBy>Daniels, Adam D.</cp:lastModifiedBy>
  <cp:revision>40</cp:revision>
  <cp:lastPrinted>2015-10-27T15:00:28Z</cp:lastPrinted>
  <dcterms:created xsi:type="dcterms:W3CDTF">2015-08-31T19:02:08Z</dcterms:created>
  <dcterms:modified xsi:type="dcterms:W3CDTF">2015-10-27T15:01:59Z</dcterms:modified>
</cp:coreProperties>
</file>