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20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"/>
  </p:notesMasterIdLst>
  <p:sldIdLst>
    <p:sldId id="258" r:id="rId2"/>
  </p:sldIdLst>
  <p:sldSz cx="43891200" cy="32918400"/>
  <p:notesSz cx="7010400" cy="9236075"/>
  <p:defaultTextStyle>
    <a:defPPr>
      <a:defRPr lang="en-US"/>
    </a:defPPr>
    <a:lvl1pPr marL="0" algn="l" defTabSz="4389120" rtl="0" eaLnBrk="1" latinLnBrk="0" hangingPunct="1">
      <a:defRPr sz="8640" kern="1200">
        <a:solidFill>
          <a:schemeClr val="tx1"/>
        </a:solidFill>
        <a:latin typeface="+mn-lt"/>
        <a:ea typeface="+mn-ea"/>
        <a:cs typeface="+mn-cs"/>
      </a:defRPr>
    </a:lvl1pPr>
    <a:lvl2pPr marL="2194560" algn="l" defTabSz="4389120" rtl="0" eaLnBrk="1" latinLnBrk="0" hangingPunct="1">
      <a:defRPr sz="8640" kern="1200">
        <a:solidFill>
          <a:schemeClr val="tx1"/>
        </a:solidFill>
        <a:latin typeface="+mn-lt"/>
        <a:ea typeface="+mn-ea"/>
        <a:cs typeface="+mn-cs"/>
      </a:defRPr>
    </a:lvl2pPr>
    <a:lvl3pPr marL="4389120" algn="l" defTabSz="4389120" rtl="0" eaLnBrk="1" latinLnBrk="0" hangingPunct="1">
      <a:defRPr sz="8640" kern="1200">
        <a:solidFill>
          <a:schemeClr val="tx1"/>
        </a:solidFill>
        <a:latin typeface="+mn-lt"/>
        <a:ea typeface="+mn-ea"/>
        <a:cs typeface="+mn-cs"/>
      </a:defRPr>
    </a:lvl3pPr>
    <a:lvl4pPr marL="6583680" algn="l" defTabSz="4389120" rtl="0" eaLnBrk="1" latinLnBrk="0" hangingPunct="1">
      <a:defRPr sz="8640" kern="1200">
        <a:solidFill>
          <a:schemeClr val="tx1"/>
        </a:solidFill>
        <a:latin typeface="+mn-lt"/>
        <a:ea typeface="+mn-ea"/>
        <a:cs typeface="+mn-cs"/>
      </a:defRPr>
    </a:lvl4pPr>
    <a:lvl5pPr marL="8778240" algn="l" defTabSz="4389120" rtl="0" eaLnBrk="1" latinLnBrk="0" hangingPunct="1">
      <a:defRPr sz="8640" kern="1200">
        <a:solidFill>
          <a:schemeClr val="tx1"/>
        </a:solidFill>
        <a:latin typeface="+mn-lt"/>
        <a:ea typeface="+mn-ea"/>
        <a:cs typeface="+mn-cs"/>
      </a:defRPr>
    </a:lvl5pPr>
    <a:lvl6pPr marL="10972800" algn="l" defTabSz="4389120" rtl="0" eaLnBrk="1" latinLnBrk="0" hangingPunct="1">
      <a:defRPr sz="8640" kern="1200">
        <a:solidFill>
          <a:schemeClr val="tx1"/>
        </a:solidFill>
        <a:latin typeface="+mn-lt"/>
        <a:ea typeface="+mn-ea"/>
        <a:cs typeface="+mn-cs"/>
      </a:defRPr>
    </a:lvl6pPr>
    <a:lvl7pPr marL="13167360" algn="l" defTabSz="4389120" rtl="0" eaLnBrk="1" latinLnBrk="0" hangingPunct="1">
      <a:defRPr sz="8640" kern="1200">
        <a:solidFill>
          <a:schemeClr val="tx1"/>
        </a:solidFill>
        <a:latin typeface="+mn-lt"/>
        <a:ea typeface="+mn-ea"/>
        <a:cs typeface="+mn-cs"/>
      </a:defRPr>
    </a:lvl7pPr>
    <a:lvl8pPr marL="15361920" algn="l" defTabSz="4389120" rtl="0" eaLnBrk="1" latinLnBrk="0" hangingPunct="1">
      <a:defRPr sz="8640" kern="1200">
        <a:solidFill>
          <a:schemeClr val="tx1"/>
        </a:solidFill>
        <a:latin typeface="+mn-lt"/>
        <a:ea typeface="+mn-ea"/>
        <a:cs typeface="+mn-cs"/>
      </a:defRPr>
    </a:lvl8pPr>
    <a:lvl9pPr marL="17556480" algn="l" defTabSz="4389120" rtl="0" eaLnBrk="1" latinLnBrk="0" hangingPunct="1">
      <a:defRPr sz="864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F5CC905A-2A04-45FE-9609-E61C493D5267}">
          <p14:sldIdLst>
            <p14:sldId id="25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441" autoAdjust="0"/>
    <p:restoredTop sz="94631" autoAdjust="0"/>
  </p:normalViewPr>
  <p:slideViewPr>
    <p:cSldViewPr snapToGrid="0">
      <p:cViewPr>
        <p:scale>
          <a:sx n="33" d="100"/>
          <a:sy n="33" d="100"/>
        </p:scale>
        <p:origin x="24" y="-43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340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340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683F9A-15F4-4023-B803-AD21F0F61C36}" type="datetimeFigureOut">
              <a:rPr lang="en-US" smtClean="0"/>
              <a:t>10/27/2015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27163" y="1154113"/>
            <a:ext cx="4156075" cy="31162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44861"/>
            <a:ext cx="5608320" cy="363670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37840" cy="46340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69"/>
            <a:ext cx="3037840" cy="46340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26AD99-85D6-4183-9036-CACC5C623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4695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6AD99-85D6-4183-9036-CACC5C623C5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173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1840" y="5387342"/>
            <a:ext cx="37307520" cy="11460480"/>
          </a:xfrm>
        </p:spPr>
        <p:txBody>
          <a:bodyPr anchor="b"/>
          <a:lstStyle>
            <a:lvl1pPr algn="ctr">
              <a:defRPr sz="28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86400" y="17289782"/>
            <a:ext cx="32918400" cy="7947658"/>
          </a:xfrm>
        </p:spPr>
        <p:txBody>
          <a:bodyPr/>
          <a:lstStyle>
            <a:lvl1pPr marL="0" indent="0" algn="ctr">
              <a:buNone/>
              <a:defRPr sz="11520"/>
            </a:lvl1pPr>
            <a:lvl2pPr marL="2194560" indent="0" algn="ctr">
              <a:buNone/>
              <a:defRPr sz="9600"/>
            </a:lvl2pPr>
            <a:lvl3pPr marL="4389120" indent="0" algn="ctr">
              <a:buNone/>
              <a:defRPr sz="8640"/>
            </a:lvl3pPr>
            <a:lvl4pPr marL="6583680" indent="0" algn="ctr">
              <a:buNone/>
              <a:defRPr sz="7680"/>
            </a:lvl4pPr>
            <a:lvl5pPr marL="8778240" indent="0" algn="ctr">
              <a:buNone/>
              <a:defRPr sz="7680"/>
            </a:lvl5pPr>
            <a:lvl6pPr marL="10972800" indent="0" algn="ctr">
              <a:buNone/>
              <a:defRPr sz="7680"/>
            </a:lvl6pPr>
            <a:lvl7pPr marL="13167360" indent="0" algn="ctr">
              <a:buNone/>
              <a:defRPr sz="7680"/>
            </a:lvl7pPr>
            <a:lvl8pPr marL="15361920" indent="0" algn="ctr">
              <a:buNone/>
              <a:defRPr sz="7680"/>
            </a:lvl8pPr>
            <a:lvl9pPr marL="17556480" indent="0" algn="ctr">
              <a:buNone/>
              <a:defRPr sz="768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CBA60-4659-4D04-9900-5BDA0CE8E2B5}" type="datetimeFigureOut">
              <a:rPr lang="en-US" smtClean="0"/>
              <a:t>10/27/2015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AA491-C572-4F52-A9DF-92AF1E7C1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5994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CBA60-4659-4D04-9900-5BDA0CE8E2B5}" type="datetimeFigureOut">
              <a:rPr lang="en-US" smtClean="0"/>
              <a:t>10/27/2015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AA491-C572-4F52-A9DF-92AF1E7C1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9415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409642" y="1752600"/>
            <a:ext cx="9464040" cy="2789682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7522" y="1752600"/>
            <a:ext cx="27843480" cy="2789682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CBA60-4659-4D04-9900-5BDA0CE8E2B5}" type="datetimeFigureOut">
              <a:rPr lang="en-US" smtClean="0"/>
              <a:t>10/27/2015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AA491-C572-4F52-A9DF-92AF1E7C1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24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CBA60-4659-4D04-9900-5BDA0CE8E2B5}" type="datetimeFigureOut">
              <a:rPr lang="en-US" smtClean="0"/>
              <a:t>10/27/2015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AA491-C572-4F52-A9DF-92AF1E7C1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7807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4662" y="8206749"/>
            <a:ext cx="37856160" cy="13693138"/>
          </a:xfrm>
        </p:spPr>
        <p:txBody>
          <a:bodyPr anchor="b"/>
          <a:lstStyle>
            <a:lvl1pPr>
              <a:defRPr sz="28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94662" y="22029429"/>
            <a:ext cx="37856160" cy="7200898"/>
          </a:xfrm>
        </p:spPr>
        <p:txBody>
          <a:bodyPr/>
          <a:lstStyle>
            <a:lvl1pPr marL="0" indent="0">
              <a:buNone/>
              <a:defRPr sz="11520">
                <a:solidFill>
                  <a:schemeClr val="tx1"/>
                </a:solidFill>
              </a:defRPr>
            </a:lvl1pPr>
            <a:lvl2pPr marL="2194560" indent="0">
              <a:buNone/>
              <a:defRPr sz="9600">
                <a:solidFill>
                  <a:schemeClr val="tx1">
                    <a:tint val="75000"/>
                  </a:schemeClr>
                </a:solidFill>
              </a:defRPr>
            </a:lvl2pPr>
            <a:lvl3pPr marL="4389120" indent="0">
              <a:buNone/>
              <a:defRPr sz="8640">
                <a:solidFill>
                  <a:schemeClr val="tx1">
                    <a:tint val="75000"/>
                  </a:schemeClr>
                </a:solidFill>
              </a:defRPr>
            </a:lvl3pPr>
            <a:lvl4pPr marL="658368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4pPr>
            <a:lvl5pPr marL="877824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5pPr>
            <a:lvl6pPr marL="1097280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6pPr>
            <a:lvl7pPr marL="1316736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7pPr>
            <a:lvl8pPr marL="1536192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8pPr>
            <a:lvl9pPr marL="1755648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CBA60-4659-4D04-9900-5BDA0CE8E2B5}" type="datetimeFigureOut">
              <a:rPr lang="en-US" smtClean="0"/>
              <a:t>10/27/2015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AA491-C572-4F52-A9DF-92AF1E7C1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517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7520" y="8763000"/>
            <a:ext cx="18653760" cy="208864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219920" y="8763000"/>
            <a:ext cx="18653760" cy="208864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CBA60-4659-4D04-9900-5BDA0CE8E2B5}" type="datetimeFigureOut">
              <a:rPr lang="en-US" smtClean="0"/>
              <a:t>10/27/2015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AA491-C572-4F52-A9DF-92AF1E7C1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584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1752607"/>
            <a:ext cx="37856160" cy="636270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23242" y="8069582"/>
            <a:ext cx="18568032" cy="3954778"/>
          </a:xfrm>
        </p:spPr>
        <p:txBody>
          <a:bodyPr anchor="b"/>
          <a:lstStyle>
            <a:lvl1pPr marL="0" indent="0">
              <a:buNone/>
              <a:defRPr sz="1152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40" b="1"/>
            </a:lvl3pPr>
            <a:lvl4pPr marL="6583680" indent="0">
              <a:buNone/>
              <a:defRPr sz="7680" b="1"/>
            </a:lvl4pPr>
            <a:lvl5pPr marL="8778240" indent="0">
              <a:buNone/>
              <a:defRPr sz="7680" b="1"/>
            </a:lvl5pPr>
            <a:lvl6pPr marL="10972800" indent="0">
              <a:buNone/>
              <a:defRPr sz="7680" b="1"/>
            </a:lvl6pPr>
            <a:lvl7pPr marL="13167360" indent="0">
              <a:buNone/>
              <a:defRPr sz="7680" b="1"/>
            </a:lvl7pPr>
            <a:lvl8pPr marL="15361920" indent="0">
              <a:buNone/>
              <a:defRPr sz="7680" b="1"/>
            </a:lvl8pPr>
            <a:lvl9pPr marL="17556480" indent="0">
              <a:buNone/>
              <a:defRPr sz="768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23242" y="12024360"/>
            <a:ext cx="18568032" cy="176860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19922" y="8069582"/>
            <a:ext cx="18659477" cy="3954778"/>
          </a:xfrm>
        </p:spPr>
        <p:txBody>
          <a:bodyPr anchor="b"/>
          <a:lstStyle>
            <a:lvl1pPr marL="0" indent="0">
              <a:buNone/>
              <a:defRPr sz="1152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40" b="1"/>
            </a:lvl3pPr>
            <a:lvl4pPr marL="6583680" indent="0">
              <a:buNone/>
              <a:defRPr sz="7680" b="1"/>
            </a:lvl4pPr>
            <a:lvl5pPr marL="8778240" indent="0">
              <a:buNone/>
              <a:defRPr sz="7680" b="1"/>
            </a:lvl5pPr>
            <a:lvl6pPr marL="10972800" indent="0">
              <a:buNone/>
              <a:defRPr sz="7680" b="1"/>
            </a:lvl6pPr>
            <a:lvl7pPr marL="13167360" indent="0">
              <a:buNone/>
              <a:defRPr sz="7680" b="1"/>
            </a:lvl7pPr>
            <a:lvl8pPr marL="15361920" indent="0">
              <a:buNone/>
              <a:defRPr sz="7680" b="1"/>
            </a:lvl8pPr>
            <a:lvl9pPr marL="17556480" indent="0">
              <a:buNone/>
              <a:defRPr sz="768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19922" y="12024360"/>
            <a:ext cx="18659477" cy="176860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CBA60-4659-4D04-9900-5BDA0CE8E2B5}" type="datetimeFigureOut">
              <a:rPr lang="en-US" smtClean="0"/>
              <a:t>10/27/2015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AA491-C572-4F52-A9DF-92AF1E7C1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691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CBA60-4659-4D04-9900-5BDA0CE8E2B5}" type="datetimeFigureOut">
              <a:rPr lang="en-US" smtClean="0"/>
              <a:t>10/27/2015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AA491-C572-4F52-A9DF-92AF1E7C1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3260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CBA60-4659-4D04-9900-5BDA0CE8E2B5}" type="datetimeFigureOut">
              <a:rPr lang="en-US" smtClean="0"/>
              <a:t>10/27/2015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AA491-C572-4F52-A9DF-92AF1E7C1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9659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2194560"/>
            <a:ext cx="14156054" cy="7680960"/>
          </a:xfrm>
        </p:spPr>
        <p:txBody>
          <a:bodyPr anchor="b"/>
          <a:lstStyle>
            <a:lvl1pPr>
              <a:defRPr sz="1536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59477" y="4739647"/>
            <a:ext cx="22219920" cy="23393400"/>
          </a:xfrm>
        </p:spPr>
        <p:txBody>
          <a:bodyPr/>
          <a:lstStyle>
            <a:lvl1pPr>
              <a:defRPr sz="15360"/>
            </a:lvl1pPr>
            <a:lvl2pPr>
              <a:defRPr sz="13440"/>
            </a:lvl2pPr>
            <a:lvl3pPr>
              <a:defRPr sz="11520"/>
            </a:lvl3pPr>
            <a:lvl4pPr>
              <a:defRPr sz="9600"/>
            </a:lvl4pPr>
            <a:lvl5pPr>
              <a:defRPr sz="9600"/>
            </a:lvl5pPr>
            <a:lvl6pPr>
              <a:defRPr sz="9600"/>
            </a:lvl6pPr>
            <a:lvl7pPr>
              <a:defRPr sz="9600"/>
            </a:lvl7pPr>
            <a:lvl8pPr>
              <a:defRPr sz="9600"/>
            </a:lvl8pPr>
            <a:lvl9pPr>
              <a:defRPr sz="9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23237" y="9875520"/>
            <a:ext cx="14156054" cy="18295622"/>
          </a:xfrm>
        </p:spPr>
        <p:txBody>
          <a:bodyPr/>
          <a:lstStyle>
            <a:lvl1pPr marL="0" indent="0">
              <a:buNone/>
              <a:defRPr sz="7680"/>
            </a:lvl1pPr>
            <a:lvl2pPr marL="2194560" indent="0">
              <a:buNone/>
              <a:defRPr sz="6720"/>
            </a:lvl2pPr>
            <a:lvl3pPr marL="4389120" indent="0">
              <a:buNone/>
              <a:defRPr sz="5760"/>
            </a:lvl3pPr>
            <a:lvl4pPr marL="6583680" indent="0">
              <a:buNone/>
              <a:defRPr sz="4800"/>
            </a:lvl4pPr>
            <a:lvl5pPr marL="8778240" indent="0">
              <a:buNone/>
              <a:defRPr sz="4800"/>
            </a:lvl5pPr>
            <a:lvl6pPr marL="10972800" indent="0">
              <a:buNone/>
              <a:defRPr sz="4800"/>
            </a:lvl6pPr>
            <a:lvl7pPr marL="13167360" indent="0">
              <a:buNone/>
              <a:defRPr sz="4800"/>
            </a:lvl7pPr>
            <a:lvl8pPr marL="15361920" indent="0">
              <a:buNone/>
              <a:defRPr sz="4800"/>
            </a:lvl8pPr>
            <a:lvl9pPr marL="17556480" indent="0">
              <a:buNone/>
              <a:defRPr sz="4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CBA60-4659-4D04-9900-5BDA0CE8E2B5}" type="datetimeFigureOut">
              <a:rPr lang="en-US" smtClean="0"/>
              <a:t>10/27/2015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AA491-C572-4F52-A9DF-92AF1E7C1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824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2194560"/>
            <a:ext cx="14156054" cy="7680960"/>
          </a:xfrm>
        </p:spPr>
        <p:txBody>
          <a:bodyPr anchor="b"/>
          <a:lstStyle>
            <a:lvl1pPr>
              <a:defRPr sz="1536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659477" y="4739647"/>
            <a:ext cx="22219920" cy="23393400"/>
          </a:xfrm>
        </p:spPr>
        <p:txBody>
          <a:bodyPr anchor="t"/>
          <a:lstStyle>
            <a:lvl1pPr marL="0" indent="0">
              <a:buNone/>
              <a:defRPr sz="15360"/>
            </a:lvl1pPr>
            <a:lvl2pPr marL="2194560" indent="0">
              <a:buNone/>
              <a:defRPr sz="13440"/>
            </a:lvl2pPr>
            <a:lvl3pPr marL="4389120" indent="0">
              <a:buNone/>
              <a:defRPr sz="11520"/>
            </a:lvl3pPr>
            <a:lvl4pPr marL="6583680" indent="0">
              <a:buNone/>
              <a:defRPr sz="9600"/>
            </a:lvl4pPr>
            <a:lvl5pPr marL="8778240" indent="0">
              <a:buNone/>
              <a:defRPr sz="9600"/>
            </a:lvl5pPr>
            <a:lvl6pPr marL="10972800" indent="0">
              <a:buNone/>
              <a:defRPr sz="9600"/>
            </a:lvl6pPr>
            <a:lvl7pPr marL="13167360" indent="0">
              <a:buNone/>
              <a:defRPr sz="9600"/>
            </a:lvl7pPr>
            <a:lvl8pPr marL="15361920" indent="0">
              <a:buNone/>
              <a:defRPr sz="9600"/>
            </a:lvl8pPr>
            <a:lvl9pPr marL="17556480" indent="0">
              <a:buNone/>
              <a:defRPr sz="9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23237" y="9875520"/>
            <a:ext cx="14156054" cy="18295622"/>
          </a:xfrm>
        </p:spPr>
        <p:txBody>
          <a:bodyPr/>
          <a:lstStyle>
            <a:lvl1pPr marL="0" indent="0">
              <a:buNone/>
              <a:defRPr sz="7680"/>
            </a:lvl1pPr>
            <a:lvl2pPr marL="2194560" indent="0">
              <a:buNone/>
              <a:defRPr sz="6720"/>
            </a:lvl2pPr>
            <a:lvl3pPr marL="4389120" indent="0">
              <a:buNone/>
              <a:defRPr sz="5760"/>
            </a:lvl3pPr>
            <a:lvl4pPr marL="6583680" indent="0">
              <a:buNone/>
              <a:defRPr sz="4800"/>
            </a:lvl4pPr>
            <a:lvl5pPr marL="8778240" indent="0">
              <a:buNone/>
              <a:defRPr sz="4800"/>
            </a:lvl5pPr>
            <a:lvl6pPr marL="10972800" indent="0">
              <a:buNone/>
              <a:defRPr sz="4800"/>
            </a:lvl6pPr>
            <a:lvl7pPr marL="13167360" indent="0">
              <a:buNone/>
              <a:defRPr sz="4800"/>
            </a:lvl7pPr>
            <a:lvl8pPr marL="15361920" indent="0">
              <a:buNone/>
              <a:defRPr sz="4800"/>
            </a:lvl8pPr>
            <a:lvl9pPr marL="17556480" indent="0">
              <a:buNone/>
              <a:defRPr sz="4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CBA60-4659-4D04-9900-5BDA0CE8E2B5}" type="datetimeFigureOut">
              <a:rPr lang="en-US" smtClean="0"/>
              <a:t>10/27/2015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AA491-C572-4F52-A9DF-92AF1E7C1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346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17520" y="1752607"/>
            <a:ext cx="37856160" cy="6362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0" y="8763000"/>
            <a:ext cx="37856160" cy="208864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17520" y="30510487"/>
            <a:ext cx="987552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4CBA60-4659-4D04-9900-5BDA0CE8E2B5}" type="datetimeFigureOut">
              <a:rPr lang="en-US" smtClean="0"/>
              <a:t>10/27/2015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38960" y="30510487"/>
            <a:ext cx="1481328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998160" y="30510487"/>
            <a:ext cx="987552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DAA491-C572-4F52-A9DF-92AF1E7C1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859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4389120" rtl="0" eaLnBrk="1" latinLnBrk="0" hangingPunct="1">
        <a:lnSpc>
          <a:spcPct val="90000"/>
        </a:lnSpc>
        <a:spcBef>
          <a:spcPct val="0"/>
        </a:spcBef>
        <a:buNone/>
        <a:defRPr sz="211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97280" indent="-1097280" algn="l" defTabSz="4389120" rtl="0" eaLnBrk="1" latinLnBrk="0" hangingPunct="1">
        <a:lnSpc>
          <a:spcPct val="90000"/>
        </a:lnSpc>
        <a:spcBef>
          <a:spcPts val="4800"/>
        </a:spcBef>
        <a:buFont typeface="Arial" panose="020B0604020202020204" pitchFamily="34" charset="0"/>
        <a:buChar char="•"/>
        <a:defRPr sz="13440" kern="1200">
          <a:solidFill>
            <a:schemeClr val="tx1"/>
          </a:solidFill>
          <a:latin typeface="+mn-lt"/>
          <a:ea typeface="+mn-ea"/>
          <a:cs typeface="+mn-cs"/>
        </a:defRPr>
      </a:lvl1pPr>
      <a:lvl2pPr marL="329184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1152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3pPr>
      <a:lvl4pPr marL="768096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4pPr>
      <a:lvl5pPr marL="987552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6pPr>
      <a:lvl7pPr marL="1426464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7pPr>
      <a:lvl8pPr marL="1645920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8pPr>
      <a:lvl9pPr marL="1865376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6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2pPr>
      <a:lvl3pPr marL="438912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3pPr>
      <a:lvl4pPr marL="658368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4pPr>
      <a:lvl5pPr marL="877824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6pPr>
      <a:lvl7pPr marL="1316736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7pPr>
      <a:lvl8pPr marL="1536192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8pPr>
      <a:lvl9pPr marL="1755648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13" Type="http://schemas.openxmlformats.org/officeDocument/2006/relationships/image" Target="../media/image11.jpg"/><Relationship Id="rId18" Type="http://schemas.openxmlformats.org/officeDocument/2006/relationships/image" Target="../media/image16.jpg"/><Relationship Id="rId3" Type="http://schemas.openxmlformats.org/officeDocument/2006/relationships/image" Target="../media/image1.jpg"/><Relationship Id="rId7" Type="http://schemas.openxmlformats.org/officeDocument/2006/relationships/image" Target="../media/image5.jpg"/><Relationship Id="rId12" Type="http://schemas.openxmlformats.org/officeDocument/2006/relationships/image" Target="../media/image10.jpg"/><Relationship Id="rId17" Type="http://schemas.openxmlformats.org/officeDocument/2006/relationships/image" Target="../media/image15.jp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jpg"/><Relationship Id="rId24" Type="http://schemas.openxmlformats.org/officeDocument/2006/relationships/image" Target="../media/image20.jpg"/><Relationship Id="rId5" Type="http://schemas.openxmlformats.org/officeDocument/2006/relationships/image" Target="../media/image3.png"/><Relationship Id="rId15" Type="http://schemas.openxmlformats.org/officeDocument/2006/relationships/image" Target="../media/image13.jpg"/><Relationship Id="rId23" Type="http://schemas.openxmlformats.org/officeDocument/2006/relationships/image" Target="../media/image19.png"/><Relationship Id="rId10" Type="http://schemas.openxmlformats.org/officeDocument/2006/relationships/image" Target="../media/image8.emf"/><Relationship Id="rId19" Type="http://schemas.openxmlformats.org/officeDocument/2006/relationships/image" Target="../media/image17.jpg"/><Relationship Id="rId4" Type="http://schemas.openxmlformats.org/officeDocument/2006/relationships/image" Target="../media/image2.jpg"/><Relationship Id="rId9" Type="http://schemas.openxmlformats.org/officeDocument/2006/relationships/image" Target="../media/image7.png"/><Relationship Id="rId14" Type="http://schemas.openxmlformats.org/officeDocument/2006/relationships/image" Target="../media/image12.jpg"/><Relationship Id="rId22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9202994" y="3639169"/>
            <a:ext cx="20271020" cy="145270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5040" b="1" dirty="0" smtClean="0"/>
              <a:t>                                                          </a:t>
            </a:r>
            <a:r>
              <a:rPr lang="en-US" sz="5040" b="1" dirty="0" smtClean="0"/>
              <a:t>                Background</a:t>
            </a:r>
            <a:endParaRPr lang="en-US" sz="5040" b="1" dirty="0" smtClean="0"/>
          </a:p>
          <a:p>
            <a:pPr lvl="0"/>
            <a:r>
              <a:rPr lang="en-US" sz="3200" dirty="0" smtClean="0">
                <a:solidFill>
                  <a:prstClr val="black"/>
                </a:solidFill>
              </a:rPr>
              <a:t>                                         </a:t>
            </a:r>
            <a:r>
              <a:rPr lang="en-US" sz="3800" dirty="0" smtClean="0">
                <a:solidFill>
                  <a:prstClr val="black"/>
                </a:solidFill>
              </a:rPr>
              <a:t>Successful magnetic confinement will solve most of the world’s energy needs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2896572" y="2708257"/>
            <a:ext cx="18492317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760" b="1" dirty="0" smtClean="0"/>
              <a:t>Electromagnetic Wave Propagation in Advanced Tokamaks</a:t>
            </a:r>
            <a:endParaRPr lang="en-US" sz="5760" b="1" dirty="0"/>
          </a:p>
        </p:txBody>
      </p:sp>
      <p:cxnSp>
        <p:nvCxnSpPr>
          <p:cNvPr id="21" name="Straight Connector 20"/>
          <p:cNvCxnSpPr/>
          <p:nvPr/>
        </p:nvCxnSpPr>
        <p:spPr>
          <a:xfrm>
            <a:off x="0" y="3656753"/>
            <a:ext cx="43891200" cy="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10109" y="2623104"/>
            <a:ext cx="43891200" cy="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933121" y="20752408"/>
            <a:ext cx="823257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ITER – World-wide collaborated conventional </a:t>
            </a:r>
          </a:p>
          <a:p>
            <a:r>
              <a:rPr lang="en-US" sz="3200" dirty="0"/>
              <a:t> </a:t>
            </a:r>
            <a:r>
              <a:rPr lang="en-US" sz="3200" dirty="0" smtClean="0"/>
              <a:t>     tokamak under construction in France.</a:t>
            </a:r>
            <a:endParaRPr lang="en-US" sz="3200" dirty="0"/>
          </a:p>
        </p:txBody>
      </p:sp>
      <p:sp>
        <p:nvSpPr>
          <p:cNvPr id="29" name="TextBox 28"/>
          <p:cNvSpPr txBox="1"/>
          <p:nvPr/>
        </p:nvSpPr>
        <p:spPr>
          <a:xfrm>
            <a:off x="12319369" y="20746120"/>
            <a:ext cx="958506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NSTX - an </a:t>
            </a:r>
            <a:r>
              <a:rPr lang="en-US" sz="3200" dirty="0"/>
              <a:t>innovative </a:t>
            </a:r>
            <a:r>
              <a:rPr lang="en-US" sz="3200" dirty="0" smtClean="0"/>
              <a:t>magnetic tokamak based </a:t>
            </a:r>
            <a:r>
              <a:rPr lang="en-US" sz="3200" dirty="0"/>
              <a:t>on the </a:t>
            </a:r>
            <a:endParaRPr lang="en-US" sz="3200" dirty="0" smtClean="0"/>
          </a:p>
          <a:p>
            <a:r>
              <a:rPr lang="en-US" sz="3200" dirty="0" smtClean="0"/>
              <a:t>     spherical tokamak</a:t>
            </a:r>
            <a:r>
              <a:rPr lang="en-US" sz="3200" dirty="0"/>
              <a:t> </a:t>
            </a:r>
            <a:r>
              <a:rPr lang="en-US" sz="3200" dirty="0" smtClean="0"/>
              <a:t>concept, constructed in Seattle.</a:t>
            </a:r>
            <a:endParaRPr lang="en-US" sz="3200" dirty="0"/>
          </a:p>
        </p:txBody>
      </p:sp>
      <p:sp>
        <p:nvSpPr>
          <p:cNvPr id="51" name="TextBox 50"/>
          <p:cNvSpPr txBox="1"/>
          <p:nvPr/>
        </p:nvSpPr>
        <p:spPr>
          <a:xfrm>
            <a:off x="8262234" y="19425709"/>
            <a:ext cx="5615576" cy="8679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40" b="1" dirty="0" smtClean="0"/>
              <a:t>Advanced Tokamaks</a:t>
            </a:r>
            <a:endParaRPr lang="en-US" sz="5040" b="1" dirty="0"/>
          </a:p>
        </p:txBody>
      </p:sp>
      <p:cxnSp>
        <p:nvCxnSpPr>
          <p:cNvPr id="54" name="Straight Connector 53"/>
          <p:cNvCxnSpPr/>
          <p:nvPr/>
        </p:nvCxnSpPr>
        <p:spPr>
          <a:xfrm>
            <a:off x="761170" y="20227419"/>
            <a:ext cx="21477621" cy="82626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28549183" y="18195812"/>
            <a:ext cx="9461244" cy="8679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40" b="1" dirty="0" smtClean="0"/>
              <a:t>Experimental and Theoretical Data</a:t>
            </a:r>
            <a:endParaRPr lang="en-US" sz="5040" b="1" dirty="0"/>
          </a:p>
        </p:txBody>
      </p:sp>
      <p:sp>
        <p:nvSpPr>
          <p:cNvPr id="56" name="TextBox 55"/>
          <p:cNvSpPr txBox="1"/>
          <p:nvPr/>
        </p:nvSpPr>
        <p:spPr>
          <a:xfrm>
            <a:off x="34034701" y="3621758"/>
            <a:ext cx="5092100" cy="8679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40" b="1" dirty="0" smtClean="0"/>
              <a:t>Wave Propagation</a:t>
            </a:r>
            <a:endParaRPr lang="en-US" sz="5040" b="1" dirty="0"/>
          </a:p>
        </p:txBody>
      </p:sp>
      <p:sp>
        <p:nvSpPr>
          <p:cNvPr id="41" name="object 5"/>
          <p:cNvSpPr/>
          <p:nvPr/>
        </p:nvSpPr>
        <p:spPr>
          <a:xfrm>
            <a:off x="10059689" y="8292923"/>
            <a:ext cx="4431708" cy="62994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1407399" y="8912115"/>
            <a:ext cx="893896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Toroidal </a:t>
            </a:r>
            <a:r>
              <a:rPr lang="en-US" sz="2800" dirty="0" smtClean="0"/>
              <a:t>magnetic </a:t>
            </a:r>
            <a:r>
              <a:rPr lang="en-US" sz="2800" dirty="0"/>
              <a:t>ﬁeld (4-­‐9 T) </a:t>
            </a:r>
            <a:endParaRPr lang="en-US" sz="2800" dirty="0" smtClean="0"/>
          </a:p>
          <a:p>
            <a:r>
              <a:rPr lang="en-US" sz="2800" dirty="0" smtClean="0"/>
              <a:t>Transformer </a:t>
            </a:r>
            <a:r>
              <a:rPr lang="en-US" sz="2800" dirty="0"/>
              <a:t>through center :</a:t>
            </a:r>
          </a:p>
          <a:p>
            <a:r>
              <a:rPr lang="en-US" sz="2800" dirty="0"/>
              <a:t>drives a toroidal </a:t>
            </a:r>
            <a:r>
              <a:rPr lang="en-US" sz="2800" dirty="0" smtClean="0"/>
              <a:t>current</a:t>
            </a:r>
            <a:r>
              <a:rPr lang="en-US" sz="2800" dirty="0" smtClean="0">
                <a:sym typeface="Wingdings" panose="05000000000000000000" pitchFamily="2" charset="2"/>
              </a:rPr>
              <a:t> </a:t>
            </a:r>
            <a:r>
              <a:rPr lang="en-US" sz="2800" dirty="0" smtClean="0"/>
              <a:t>poloidal magnetic </a:t>
            </a:r>
            <a:r>
              <a:rPr lang="en-US" sz="2800" dirty="0"/>
              <a:t>ﬁeld</a:t>
            </a:r>
          </a:p>
          <a:p>
            <a:endParaRPr lang="en-US" sz="2800" dirty="0"/>
          </a:p>
          <a:p>
            <a:r>
              <a:rPr lang="en-US" sz="2800" dirty="0"/>
              <a:t>This gives shear to the </a:t>
            </a:r>
            <a:r>
              <a:rPr lang="en-US" sz="2800" dirty="0" smtClean="0"/>
              <a:t>magnetic </a:t>
            </a:r>
            <a:r>
              <a:rPr lang="en-US" sz="2800" dirty="0"/>
              <a:t>ﬁeld lines – needed </a:t>
            </a:r>
            <a:endParaRPr lang="en-US" sz="2800" dirty="0" smtClean="0"/>
          </a:p>
          <a:p>
            <a:r>
              <a:rPr lang="en-US" sz="2800" dirty="0" smtClean="0"/>
              <a:t>for </a:t>
            </a:r>
            <a:r>
              <a:rPr lang="en-US" sz="2800" dirty="0"/>
              <a:t>plasma </a:t>
            </a:r>
            <a:r>
              <a:rPr lang="en-US" sz="2800" dirty="0" smtClean="0"/>
              <a:t>stability. The </a:t>
            </a:r>
            <a:r>
              <a:rPr lang="en-US" sz="2800" dirty="0"/>
              <a:t>toroidal current not only forms </a:t>
            </a:r>
            <a:r>
              <a:rPr lang="en-US" sz="2800" dirty="0" smtClean="0"/>
              <a:t>the needed </a:t>
            </a:r>
            <a:r>
              <a:rPr lang="en-US" sz="2800" dirty="0"/>
              <a:t>poloidal </a:t>
            </a:r>
            <a:r>
              <a:rPr lang="en-US" sz="2800" dirty="0" smtClean="0"/>
              <a:t>magnetic </a:t>
            </a:r>
            <a:r>
              <a:rPr lang="en-US" sz="2800" dirty="0"/>
              <a:t>ﬁeld – but it also provides </a:t>
            </a:r>
            <a:r>
              <a:rPr lang="en-US" sz="2800" dirty="0" smtClean="0"/>
              <a:t>for ohmic heating </a:t>
            </a:r>
            <a:r>
              <a:rPr lang="en-US" sz="2800" dirty="0"/>
              <a:t>of the </a:t>
            </a:r>
            <a:r>
              <a:rPr lang="en-US" sz="2800" dirty="0" smtClean="0"/>
              <a:t>plasma: </a:t>
            </a:r>
          </a:p>
          <a:p>
            <a:endParaRPr lang="en-US" sz="2800" dirty="0"/>
          </a:p>
          <a:p>
            <a:r>
              <a:rPr lang="en-US" sz="2800" dirty="0" smtClean="0"/>
              <a:t>     problem</a:t>
            </a:r>
            <a:r>
              <a:rPr lang="en-US" sz="2800" dirty="0"/>
              <a:t>:  the ohmic </a:t>
            </a:r>
            <a:r>
              <a:rPr lang="en-US" sz="2800" dirty="0" smtClean="0"/>
              <a:t>heating </a:t>
            </a:r>
            <a:r>
              <a:rPr lang="en-US" sz="2800" dirty="0"/>
              <a:t>is insuﬃcient to </a:t>
            </a:r>
            <a:r>
              <a:rPr lang="en-US" sz="2800" dirty="0" smtClean="0"/>
              <a:t>reach ignition temperatures. (</a:t>
            </a:r>
            <a:r>
              <a:rPr lang="en-US" sz="2800" dirty="0"/>
              <a:t>as the plasma heats up it becomes a </a:t>
            </a:r>
            <a:r>
              <a:rPr lang="en-US" sz="2800" dirty="0" smtClean="0"/>
              <a:t>better conductor </a:t>
            </a:r>
            <a:r>
              <a:rPr lang="en-US" sz="2800" dirty="0"/>
              <a:t>and becomes less </a:t>
            </a:r>
            <a:r>
              <a:rPr lang="en-US" sz="2800" dirty="0" smtClean="0"/>
              <a:t>resistive!)</a:t>
            </a:r>
          </a:p>
        </p:txBody>
      </p:sp>
      <p:sp>
        <p:nvSpPr>
          <p:cNvPr id="43" name="object 5"/>
          <p:cNvSpPr/>
          <p:nvPr/>
        </p:nvSpPr>
        <p:spPr>
          <a:xfrm>
            <a:off x="16409797" y="8917166"/>
            <a:ext cx="5254759" cy="551591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254471" y="5834207"/>
            <a:ext cx="11549745" cy="1417852"/>
          </a:xfrm>
          <a:prstGeom prst="rect">
            <a:avLst/>
          </a:prstGeom>
        </p:spPr>
      </p:pic>
      <p:sp>
        <p:nvSpPr>
          <p:cNvPr id="48" name="object 3"/>
          <p:cNvSpPr txBox="1"/>
          <p:nvPr/>
        </p:nvSpPr>
        <p:spPr>
          <a:xfrm>
            <a:off x="15658260" y="7714553"/>
            <a:ext cx="6268085" cy="10874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98780" indent="-386080">
              <a:lnSpc>
                <a:spcPct val="100000"/>
              </a:lnSpc>
              <a:buClr>
                <a:srgbClr val="FFFFFF"/>
              </a:buClr>
              <a:buFont typeface="Calibri"/>
              <a:buChar char="•"/>
              <a:tabLst>
                <a:tab pos="399415" algn="l"/>
              </a:tabLst>
            </a:pPr>
            <a:r>
              <a:rPr sz="3200" dirty="0">
                <a:latin typeface="Calibri"/>
                <a:cs typeface="Calibri"/>
              </a:rPr>
              <a:t>Sta</a:t>
            </a:r>
            <a:r>
              <a:rPr sz="3200" spc="-5" dirty="0">
                <a:latin typeface="Calibri"/>
                <a:cs typeface="Calibri"/>
              </a:rPr>
              <a:t>n</a:t>
            </a:r>
            <a:r>
              <a:rPr sz="3200" dirty="0">
                <a:latin typeface="Calibri"/>
                <a:cs typeface="Calibri"/>
              </a:rPr>
              <a:t>d</a:t>
            </a:r>
            <a:r>
              <a:rPr sz="3200" spc="-20" dirty="0">
                <a:latin typeface="Calibri"/>
                <a:cs typeface="Calibri"/>
              </a:rPr>
              <a:t>ar</a:t>
            </a:r>
            <a:r>
              <a:rPr sz="3200" dirty="0">
                <a:latin typeface="Calibri"/>
                <a:cs typeface="Calibri"/>
              </a:rPr>
              <a:t>d T</a:t>
            </a:r>
            <a:r>
              <a:rPr sz="3200" spc="-5" dirty="0">
                <a:latin typeface="Calibri"/>
                <a:cs typeface="Calibri"/>
              </a:rPr>
              <a:t>o</a:t>
            </a:r>
            <a:r>
              <a:rPr sz="3200" spc="-20" dirty="0">
                <a:latin typeface="Calibri"/>
                <a:cs typeface="Calibri"/>
              </a:rPr>
              <a:t>kamak</a:t>
            </a:r>
            <a:r>
              <a:rPr sz="3200" dirty="0">
                <a:latin typeface="Calibri"/>
                <a:cs typeface="Calibri"/>
              </a:rPr>
              <a:t> (TFT</a:t>
            </a:r>
            <a:r>
              <a:rPr sz="3200" spc="-15" dirty="0">
                <a:latin typeface="Calibri"/>
                <a:cs typeface="Calibri"/>
              </a:rPr>
              <a:t>R,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J</a:t>
            </a:r>
            <a:r>
              <a:rPr sz="3200" dirty="0">
                <a:latin typeface="Calibri"/>
                <a:cs typeface="Calibri"/>
              </a:rPr>
              <a:t>ET</a:t>
            </a:r>
            <a:r>
              <a:rPr sz="3200" spc="-10" dirty="0">
                <a:latin typeface="Calibri"/>
                <a:cs typeface="Calibri"/>
              </a:rPr>
              <a:t>,</a:t>
            </a:r>
            <a:r>
              <a:rPr sz="3200" dirty="0">
                <a:latin typeface="Calibri"/>
                <a:cs typeface="Calibri"/>
              </a:rPr>
              <a:t> ITER)</a:t>
            </a:r>
          </a:p>
          <a:p>
            <a:pPr marL="931544">
              <a:lnSpc>
                <a:spcPct val="100000"/>
              </a:lnSpc>
              <a:spcBef>
                <a:spcPts val="760"/>
              </a:spcBef>
            </a:pPr>
            <a:r>
              <a:rPr sz="3200" spc="-660" dirty="0">
                <a:latin typeface="Calibri"/>
                <a:cs typeface="Calibri"/>
              </a:rPr>
              <a:t>-­‐ </a:t>
            </a:r>
            <a:r>
              <a:rPr sz="3200" dirty="0" smtClean="0">
                <a:latin typeface="Calibri"/>
                <a:cs typeface="Calibri"/>
              </a:rPr>
              <a:t> </a:t>
            </a:r>
            <a:r>
              <a:rPr lang="en-US" sz="3200" dirty="0" smtClean="0">
                <a:latin typeface="Calibri"/>
                <a:cs typeface="Calibri"/>
              </a:rPr>
              <a:t>Large </a:t>
            </a:r>
            <a:r>
              <a:rPr sz="3200" dirty="0" smtClean="0">
                <a:latin typeface="Calibri"/>
                <a:cs typeface="Calibri"/>
              </a:rPr>
              <a:t>asp</a:t>
            </a:r>
            <a:r>
              <a:rPr sz="3200" spc="-15" dirty="0" smtClean="0">
                <a:latin typeface="Calibri"/>
                <a:cs typeface="Calibri"/>
              </a:rPr>
              <a:t>ect</a:t>
            </a:r>
            <a:r>
              <a:rPr sz="3200" dirty="0" smtClean="0">
                <a:latin typeface="Calibri"/>
                <a:cs typeface="Calibri"/>
              </a:rPr>
              <a:t> </a:t>
            </a:r>
            <a:r>
              <a:rPr sz="3200" spc="-20" dirty="0" smtClean="0">
                <a:latin typeface="Calibri"/>
                <a:cs typeface="Calibri"/>
              </a:rPr>
              <a:t>r</a:t>
            </a:r>
            <a:r>
              <a:rPr sz="3200" spc="90" dirty="0" smtClean="0">
                <a:latin typeface="Calibri"/>
                <a:cs typeface="Calibri"/>
              </a:rPr>
              <a:t>a</a:t>
            </a:r>
            <a:r>
              <a:rPr lang="en-US" sz="3200" spc="90" dirty="0" smtClean="0">
                <a:latin typeface="Calibri"/>
                <a:cs typeface="Calibri"/>
              </a:rPr>
              <a:t>tio</a:t>
            </a:r>
            <a:r>
              <a:rPr sz="3200" dirty="0" smtClean="0">
                <a:latin typeface="Calibri"/>
                <a:cs typeface="Calibri"/>
              </a:rPr>
              <a:t> </a:t>
            </a:r>
            <a:r>
              <a:rPr lang="en-US" sz="3200" dirty="0" smtClean="0">
                <a:latin typeface="Calibri"/>
                <a:cs typeface="Calibri"/>
              </a:rPr>
              <a:t>&gt; </a:t>
            </a:r>
            <a:r>
              <a:rPr sz="3200" spc="-20" dirty="0" smtClean="0">
                <a:latin typeface="Calibri"/>
                <a:cs typeface="Calibri"/>
              </a:rPr>
              <a:t>3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49" name="object 2"/>
          <p:cNvSpPr txBox="1"/>
          <p:nvPr/>
        </p:nvSpPr>
        <p:spPr>
          <a:xfrm>
            <a:off x="13460131" y="5149882"/>
            <a:ext cx="8817539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sz="4000" dirty="0">
                <a:latin typeface="Calibri"/>
                <a:cs typeface="Calibri"/>
              </a:rPr>
              <a:t>C</a:t>
            </a:r>
            <a:r>
              <a:rPr sz="4000" spc="-5" dirty="0">
                <a:latin typeface="Calibri"/>
                <a:cs typeface="Calibri"/>
              </a:rPr>
              <a:t>o</a:t>
            </a:r>
            <a:r>
              <a:rPr sz="4000" dirty="0">
                <a:latin typeface="Calibri"/>
                <a:cs typeface="Calibri"/>
              </a:rPr>
              <a:t>n</a:t>
            </a:r>
            <a:r>
              <a:rPr sz="4000" spc="-15" dirty="0">
                <a:latin typeface="Calibri"/>
                <a:cs typeface="Calibri"/>
              </a:rPr>
              <a:t>t</a:t>
            </a:r>
            <a:r>
              <a:rPr sz="4000" spc="-25" dirty="0">
                <a:latin typeface="Calibri"/>
                <a:cs typeface="Calibri"/>
              </a:rPr>
              <a:t>r</a:t>
            </a:r>
            <a:r>
              <a:rPr sz="4000" spc="-5" dirty="0">
                <a:latin typeface="Calibri"/>
                <a:cs typeface="Calibri"/>
              </a:rPr>
              <a:t>o</a:t>
            </a:r>
            <a:r>
              <a:rPr sz="4000" dirty="0">
                <a:latin typeface="Calibri"/>
                <a:cs typeface="Calibri"/>
              </a:rPr>
              <a:t>ll</a:t>
            </a:r>
            <a:r>
              <a:rPr sz="4000" spc="-25" dirty="0">
                <a:latin typeface="Calibri"/>
                <a:cs typeface="Calibri"/>
              </a:rPr>
              <a:t>e</a:t>
            </a:r>
            <a:r>
              <a:rPr sz="4000" dirty="0">
                <a:latin typeface="Calibri"/>
                <a:cs typeface="Calibri"/>
              </a:rPr>
              <a:t>d Fusi</a:t>
            </a:r>
            <a:r>
              <a:rPr sz="4000" spc="-5" dirty="0">
                <a:latin typeface="Calibri"/>
                <a:cs typeface="Calibri"/>
              </a:rPr>
              <a:t>o</a:t>
            </a:r>
            <a:r>
              <a:rPr sz="4000" dirty="0">
                <a:latin typeface="Calibri"/>
                <a:cs typeface="Calibri"/>
              </a:rPr>
              <a:t>n</a:t>
            </a:r>
            <a:r>
              <a:rPr sz="4000" spc="-15" dirty="0">
                <a:latin typeface="Calibri"/>
                <a:cs typeface="Calibri"/>
              </a:rPr>
              <a:t>:</a:t>
            </a:r>
            <a:r>
              <a:rPr sz="4000" dirty="0">
                <a:latin typeface="Calibri"/>
                <a:cs typeface="Calibri"/>
              </a:rPr>
              <a:t> </a:t>
            </a:r>
            <a:r>
              <a:rPr sz="4000" spc="-30" dirty="0" smtClean="0">
                <a:latin typeface="Calibri"/>
                <a:cs typeface="Calibri"/>
              </a:rPr>
              <a:t>Mag</a:t>
            </a:r>
            <a:r>
              <a:rPr sz="4000" dirty="0" smtClean="0">
                <a:latin typeface="Calibri"/>
                <a:cs typeface="Calibri"/>
              </a:rPr>
              <a:t>n</a:t>
            </a:r>
            <a:r>
              <a:rPr sz="4000" spc="-25" dirty="0" smtClean="0">
                <a:latin typeface="Calibri"/>
                <a:cs typeface="Calibri"/>
              </a:rPr>
              <a:t>e</a:t>
            </a:r>
            <a:r>
              <a:rPr lang="en-US" sz="4000" spc="235" dirty="0" smtClean="0">
                <a:latin typeface="Calibri"/>
                <a:cs typeface="Calibri"/>
              </a:rPr>
              <a:t>ti</a:t>
            </a:r>
            <a:r>
              <a:rPr sz="4000" spc="-20" dirty="0" smtClean="0">
                <a:latin typeface="Calibri"/>
                <a:cs typeface="Calibri"/>
              </a:rPr>
              <a:t>c</a:t>
            </a:r>
            <a:r>
              <a:rPr sz="4000" dirty="0" smtClean="0">
                <a:latin typeface="Calibri"/>
                <a:cs typeface="Calibri"/>
              </a:rPr>
              <a:t> </a:t>
            </a:r>
            <a:r>
              <a:rPr sz="4000" dirty="0">
                <a:latin typeface="Calibri"/>
                <a:cs typeface="Calibri"/>
              </a:rPr>
              <a:t>Fusi</a:t>
            </a:r>
            <a:r>
              <a:rPr sz="4000" spc="-5" dirty="0">
                <a:latin typeface="Calibri"/>
                <a:cs typeface="Calibri"/>
              </a:rPr>
              <a:t>o</a:t>
            </a:r>
            <a:r>
              <a:rPr sz="4000" dirty="0">
                <a:latin typeface="Calibri"/>
                <a:cs typeface="Calibri"/>
              </a:rPr>
              <a:t>n</a:t>
            </a:r>
          </a:p>
        </p:txBody>
      </p:sp>
      <p:sp>
        <p:nvSpPr>
          <p:cNvPr id="50" name="object 2"/>
          <p:cNvSpPr txBox="1"/>
          <p:nvPr/>
        </p:nvSpPr>
        <p:spPr>
          <a:xfrm>
            <a:off x="1169947" y="7820832"/>
            <a:ext cx="7879141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 indent="-457200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2597785" algn="l"/>
              </a:tabLst>
            </a:pPr>
            <a:r>
              <a:rPr sz="4000" dirty="0">
                <a:latin typeface="Calibri"/>
                <a:cs typeface="Calibri"/>
              </a:rPr>
              <a:t>T</a:t>
            </a:r>
            <a:r>
              <a:rPr sz="4000" spc="-5" dirty="0">
                <a:latin typeface="Calibri"/>
                <a:cs typeface="Calibri"/>
              </a:rPr>
              <a:t>o</a:t>
            </a:r>
            <a:r>
              <a:rPr sz="4000" spc="-25" dirty="0">
                <a:latin typeface="Calibri"/>
                <a:cs typeface="Calibri"/>
              </a:rPr>
              <a:t>ka</a:t>
            </a:r>
            <a:r>
              <a:rPr sz="4000" spc="-45" dirty="0">
                <a:latin typeface="Calibri"/>
                <a:cs typeface="Calibri"/>
              </a:rPr>
              <a:t>m</a:t>
            </a:r>
            <a:r>
              <a:rPr sz="4000" spc="-25" dirty="0">
                <a:latin typeface="Calibri"/>
                <a:cs typeface="Calibri"/>
              </a:rPr>
              <a:t>ak</a:t>
            </a:r>
            <a:r>
              <a:rPr sz="4000" dirty="0">
                <a:latin typeface="Calibri"/>
                <a:cs typeface="Calibri"/>
              </a:rPr>
              <a:t> </a:t>
            </a:r>
            <a:r>
              <a:rPr sz="4000" spc="-15" dirty="0" smtClean="0">
                <a:latin typeface="Calibri"/>
                <a:cs typeface="Calibri"/>
              </a:rPr>
              <a:t>:</a:t>
            </a:r>
            <a:r>
              <a:rPr lang="en-US" sz="4000" dirty="0">
                <a:latin typeface="Calibri"/>
                <a:cs typeface="Calibri"/>
              </a:rPr>
              <a:t> </a:t>
            </a:r>
            <a:r>
              <a:rPr sz="4000" spc="-45" dirty="0" smtClean="0">
                <a:latin typeface="Calibri"/>
                <a:cs typeface="Calibri"/>
              </a:rPr>
              <a:t>m</a:t>
            </a:r>
            <a:r>
              <a:rPr sz="4000" spc="-25" dirty="0" smtClean="0">
                <a:latin typeface="Calibri"/>
                <a:cs typeface="Calibri"/>
              </a:rPr>
              <a:t>ag</a:t>
            </a:r>
            <a:r>
              <a:rPr sz="4000" dirty="0" smtClean="0">
                <a:latin typeface="Calibri"/>
                <a:cs typeface="Calibri"/>
              </a:rPr>
              <a:t>n</a:t>
            </a:r>
            <a:r>
              <a:rPr sz="4000" spc="-25" dirty="0" smtClean="0">
                <a:latin typeface="Calibri"/>
                <a:cs typeface="Calibri"/>
              </a:rPr>
              <a:t>e</a:t>
            </a:r>
            <a:r>
              <a:rPr lang="en-US" sz="4000" spc="235" dirty="0" smtClean="0">
                <a:latin typeface="Calibri"/>
                <a:cs typeface="Calibri"/>
              </a:rPr>
              <a:t>ti</a:t>
            </a:r>
            <a:r>
              <a:rPr sz="4000" spc="-20" dirty="0" smtClean="0">
                <a:latin typeface="Calibri"/>
                <a:cs typeface="Calibri"/>
              </a:rPr>
              <a:t>c</a:t>
            </a:r>
            <a:r>
              <a:rPr sz="4000" dirty="0" smtClean="0">
                <a:latin typeface="Calibri"/>
                <a:cs typeface="Calibri"/>
              </a:rPr>
              <a:t> </a:t>
            </a:r>
            <a:r>
              <a:rPr sz="4000" spc="-20" dirty="0">
                <a:latin typeface="Calibri"/>
                <a:cs typeface="Calibri"/>
              </a:rPr>
              <a:t>c</a:t>
            </a:r>
            <a:r>
              <a:rPr sz="4000" spc="-5" dirty="0">
                <a:latin typeface="Calibri"/>
                <a:cs typeface="Calibri"/>
              </a:rPr>
              <a:t>o</a:t>
            </a:r>
            <a:r>
              <a:rPr sz="4000" dirty="0">
                <a:latin typeface="Calibri"/>
                <a:cs typeface="Calibri"/>
              </a:rPr>
              <a:t>nﬁn</a:t>
            </a:r>
            <a:r>
              <a:rPr sz="4000" spc="-25" dirty="0">
                <a:latin typeface="Calibri"/>
                <a:cs typeface="Calibri"/>
              </a:rPr>
              <a:t>e</a:t>
            </a:r>
            <a:r>
              <a:rPr sz="4000" spc="-45" dirty="0">
                <a:latin typeface="Calibri"/>
                <a:cs typeface="Calibri"/>
              </a:rPr>
              <a:t>m</a:t>
            </a:r>
            <a:r>
              <a:rPr sz="4000" spc="-25" dirty="0">
                <a:latin typeface="Calibri"/>
                <a:cs typeface="Calibri"/>
              </a:rPr>
              <a:t>e</a:t>
            </a:r>
            <a:r>
              <a:rPr sz="4000" dirty="0">
                <a:latin typeface="Calibri"/>
                <a:cs typeface="Calibri"/>
              </a:rPr>
              <a:t>n</a:t>
            </a:r>
            <a:r>
              <a:rPr sz="4000" spc="-15" dirty="0">
                <a:latin typeface="Calibri"/>
                <a:cs typeface="Calibri"/>
              </a:rPr>
              <a:t>t</a:t>
            </a:r>
            <a:endParaRPr sz="4000" dirty="0">
              <a:latin typeface="Calibri"/>
              <a:cs typeface="Calibri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5926" y="22328927"/>
            <a:ext cx="10766447" cy="9382208"/>
          </a:xfrm>
          <a:prstGeom prst="rect">
            <a:avLst/>
          </a:prstGeom>
        </p:spPr>
      </p:pic>
      <p:sp>
        <p:nvSpPr>
          <p:cNvPr id="61" name="object 13"/>
          <p:cNvSpPr/>
          <p:nvPr/>
        </p:nvSpPr>
        <p:spPr>
          <a:xfrm>
            <a:off x="17423408" y="23269758"/>
            <a:ext cx="4525362" cy="871731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8"/>
          <p:cNvSpPr/>
          <p:nvPr/>
        </p:nvSpPr>
        <p:spPr>
          <a:xfrm>
            <a:off x="12036451" y="26916852"/>
            <a:ext cx="5512845" cy="498040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102641" y="22014303"/>
            <a:ext cx="5766260" cy="506128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0477177" y="5006983"/>
            <a:ext cx="6111766" cy="403834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0010694" y="9025355"/>
            <a:ext cx="1326622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228600" lvl="0">
              <a:buClr>
                <a:srgbClr val="FFFFFF"/>
              </a:buClr>
              <a:tabLst>
                <a:tab pos="302895" algn="l"/>
                <a:tab pos="4170045" algn="l"/>
              </a:tabLst>
            </a:pPr>
            <a:r>
              <a:rPr lang="en-US" sz="2800" spc="-25" dirty="0" smtClean="0">
                <a:solidFill>
                  <a:prstClr val="black"/>
                </a:solidFill>
                <a:cs typeface="Calibri"/>
              </a:rPr>
              <a:t>-</a:t>
            </a:r>
            <a:r>
              <a:rPr lang="en-US" sz="2800" spc="-25" dirty="0">
                <a:solidFill>
                  <a:prstClr val="black"/>
                </a:solidFill>
                <a:cs typeface="Calibri"/>
              </a:rPr>
              <a:t>w</a:t>
            </a:r>
            <a:r>
              <a:rPr lang="en-US" sz="2800" spc="-15" dirty="0">
                <a:solidFill>
                  <a:prstClr val="black"/>
                </a:solidFill>
                <a:cs typeface="Calibri"/>
              </a:rPr>
              <a:t>ave</a:t>
            </a:r>
            <a:r>
              <a:rPr lang="en-US" sz="2800" dirty="0">
                <a:solidFill>
                  <a:prstClr val="black"/>
                </a:solidFill>
                <a:cs typeface="Calibri"/>
              </a:rPr>
              <a:t> </a:t>
            </a:r>
            <a:r>
              <a:rPr lang="en-US" sz="2800" dirty="0" smtClean="0">
                <a:solidFill>
                  <a:prstClr val="black"/>
                </a:solidFill>
                <a:cs typeface="Calibri"/>
              </a:rPr>
              <a:t>p</a:t>
            </a:r>
            <a:r>
              <a:rPr lang="en-US" sz="2800" spc="-10" dirty="0" smtClean="0">
                <a:solidFill>
                  <a:prstClr val="black"/>
                </a:solidFill>
                <a:cs typeface="Calibri"/>
              </a:rPr>
              <a:t>r</a:t>
            </a:r>
            <a:r>
              <a:rPr lang="en-US" sz="2800" spc="-5" dirty="0" smtClean="0">
                <a:solidFill>
                  <a:prstClr val="black"/>
                </a:solidFill>
                <a:cs typeface="Calibri"/>
              </a:rPr>
              <a:t>o</a:t>
            </a:r>
            <a:r>
              <a:rPr lang="en-US" sz="2800" dirty="0" smtClean="0">
                <a:solidFill>
                  <a:prstClr val="black"/>
                </a:solidFill>
                <a:cs typeface="Calibri"/>
              </a:rPr>
              <a:t>p</a:t>
            </a:r>
            <a:r>
              <a:rPr lang="en-US" sz="2800" spc="-15" dirty="0" smtClean="0">
                <a:solidFill>
                  <a:prstClr val="black"/>
                </a:solidFill>
                <a:cs typeface="Calibri"/>
              </a:rPr>
              <a:t>ag</a:t>
            </a:r>
            <a:r>
              <a:rPr lang="en-US" sz="2800" spc="70" dirty="0" smtClean="0">
                <a:solidFill>
                  <a:prstClr val="black"/>
                </a:solidFill>
                <a:cs typeface="Calibri"/>
              </a:rPr>
              <a:t>ati</a:t>
            </a:r>
            <a:r>
              <a:rPr lang="en-US" sz="2800" spc="-5" dirty="0" smtClean="0">
                <a:solidFill>
                  <a:prstClr val="black"/>
                </a:solidFill>
                <a:cs typeface="Calibri"/>
              </a:rPr>
              <a:t>o</a:t>
            </a:r>
            <a:r>
              <a:rPr lang="en-US" sz="2800" dirty="0" smtClean="0">
                <a:solidFill>
                  <a:prstClr val="black"/>
                </a:solidFill>
                <a:cs typeface="Calibri"/>
              </a:rPr>
              <a:t>n </a:t>
            </a:r>
            <a:r>
              <a:rPr lang="en-US" sz="2800" dirty="0">
                <a:solidFill>
                  <a:prstClr val="black"/>
                </a:solidFill>
                <a:cs typeface="Calibri"/>
              </a:rPr>
              <a:t>in </a:t>
            </a:r>
            <a:r>
              <a:rPr lang="en-US" sz="2800" spc="-15" dirty="0">
                <a:solidFill>
                  <a:prstClr val="black"/>
                </a:solidFill>
                <a:cs typeface="Calibri"/>
              </a:rPr>
              <a:t>vac</a:t>
            </a:r>
            <a:r>
              <a:rPr lang="en-US" sz="2800" dirty="0">
                <a:solidFill>
                  <a:prstClr val="black"/>
                </a:solidFill>
                <a:cs typeface="Calibri"/>
              </a:rPr>
              <a:t>uu</a:t>
            </a:r>
            <a:r>
              <a:rPr lang="en-US" sz="2800" spc="-20" dirty="0">
                <a:solidFill>
                  <a:prstClr val="black"/>
                </a:solidFill>
                <a:cs typeface="Calibri"/>
              </a:rPr>
              <a:t>m</a:t>
            </a:r>
            <a:r>
              <a:rPr lang="en-US" sz="2800" dirty="0">
                <a:solidFill>
                  <a:prstClr val="black"/>
                </a:solidFill>
                <a:cs typeface="Calibri"/>
              </a:rPr>
              <a:t> </a:t>
            </a:r>
            <a:r>
              <a:rPr lang="en-US" sz="2800" spc="-10" dirty="0" smtClean="0">
                <a:solidFill>
                  <a:prstClr val="black"/>
                </a:solidFill>
                <a:cs typeface="Calibri"/>
              </a:rPr>
              <a:t>: </a:t>
            </a:r>
            <a:r>
              <a:rPr lang="en-US" sz="2800" dirty="0" smtClean="0">
                <a:solidFill>
                  <a:prstClr val="black"/>
                </a:solidFill>
                <a:cs typeface="Calibri"/>
              </a:rPr>
              <a:t>no </a:t>
            </a:r>
            <a:r>
              <a:rPr lang="en-US" sz="2800" dirty="0">
                <a:solidFill>
                  <a:prstClr val="black"/>
                </a:solidFill>
                <a:cs typeface="Calibri"/>
              </a:rPr>
              <a:t>p</a:t>
            </a:r>
            <a:r>
              <a:rPr lang="en-US" sz="2800" spc="-10" dirty="0">
                <a:solidFill>
                  <a:prstClr val="black"/>
                </a:solidFill>
                <a:cs typeface="Calibri"/>
              </a:rPr>
              <a:t>r</a:t>
            </a:r>
            <a:r>
              <a:rPr lang="en-US" sz="2800" spc="-5" dirty="0">
                <a:solidFill>
                  <a:prstClr val="black"/>
                </a:solidFill>
                <a:cs typeface="Calibri"/>
              </a:rPr>
              <a:t>o</a:t>
            </a:r>
            <a:r>
              <a:rPr lang="en-US" sz="2800" dirty="0">
                <a:solidFill>
                  <a:prstClr val="black"/>
                </a:solidFill>
                <a:cs typeface="Calibri"/>
              </a:rPr>
              <a:t>bl</a:t>
            </a:r>
            <a:r>
              <a:rPr lang="en-US" sz="2800" spc="-20" dirty="0">
                <a:solidFill>
                  <a:prstClr val="black"/>
                </a:solidFill>
                <a:cs typeface="Calibri"/>
              </a:rPr>
              <a:t>em</a:t>
            </a:r>
            <a:r>
              <a:rPr lang="en-US" sz="2800" dirty="0">
                <a:solidFill>
                  <a:prstClr val="black"/>
                </a:solidFill>
                <a:cs typeface="Calibri"/>
              </a:rPr>
              <a:t>s – jus</a:t>
            </a:r>
            <a:r>
              <a:rPr lang="en-US" sz="2800" spc="-10" dirty="0">
                <a:solidFill>
                  <a:prstClr val="black"/>
                </a:solidFill>
                <a:cs typeface="Calibri"/>
              </a:rPr>
              <a:t>t</a:t>
            </a:r>
            <a:r>
              <a:rPr lang="en-US" sz="2800" dirty="0">
                <a:solidFill>
                  <a:prstClr val="black"/>
                </a:solidFill>
                <a:cs typeface="Calibri"/>
              </a:rPr>
              <a:t> </a:t>
            </a:r>
            <a:r>
              <a:rPr lang="en-US" sz="2800" spc="-5" dirty="0">
                <a:solidFill>
                  <a:prstClr val="black"/>
                </a:solidFill>
                <a:cs typeface="Calibri"/>
              </a:rPr>
              <a:t>o</a:t>
            </a:r>
            <a:r>
              <a:rPr lang="en-US" sz="2800" dirty="0">
                <a:solidFill>
                  <a:prstClr val="black"/>
                </a:solidFill>
                <a:cs typeface="Calibri"/>
              </a:rPr>
              <a:t>n</a:t>
            </a:r>
            <a:r>
              <a:rPr lang="en-US" sz="2800" spc="-15" dirty="0">
                <a:solidFill>
                  <a:prstClr val="black"/>
                </a:solidFill>
                <a:cs typeface="Calibri"/>
              </a:rPr>
              <a:t>e</a:t>
            </a:r>
            <a:r>
              <a:rPr lang="en-US" sz="2800" dirty="0">
                <a:solidFill>
                  <a:prstClr val="black"/>
                </a:solidFill>
                <a:cs typeface="Calibri"/>
              </a:rPr>
              <a:t> </a:t>
            </a:r>
            <a:r>
              <a:rPr lang="en-US" sz="2800" spc="-10" dirty="0">
                <a:solidFill>
                  <a:prstClr val="black"/>
                </a:solidFill>
                <a:cs typeface="Calibri"/>
              </a:rPr>
              <a:t>ty</a:t>
            </a:r>
            <a:r>
              <a:rPr lang="en-US" sz="2800" dirty="0">
                <a:solidFill>
                  <a:prstClr val="black"/>
                </a:solidFill>
                <a:cs typeface="Calibri"/>
              </a:rPr>
              <a:t>p</a:t>
            </a:r>
            <a:r>
              <a:rPr lang="en-US" sz="2800" spc="-15" dirty="0">
                <a:solidFill>
                  <a:prstClr val="black"/>
                </a:solidFill>
                <a:cs typeface="Calibri"/>
              </a:rPr>
              <a:t>e</a:t>
            </a:r>
            <a:r>
              <a:rPr lang="en-US" sz="2800" dirty="0">
                <a:solidFill>
                  <a:prstClr val="black"/>
                </a:solidFill>
                <a:cs typeface="Calibri"/>
              </a:rPr>
              <a:t> </a:t>
            </a:r>
            <a:r>
              <a:rPr lang="en-US" sz="2800" spc="-5" dirty="0">
                <a:solidFill>
                  <a:prstClr val="black"/>
                </a:solidFill>
                <a:cs typeface="Calibri"/>
              </a:rPr>
              <a:t>o</a:t>
            </a:r>
            <a:r>
              <a:rPr lang="en-US" sz="2800" dirty="0">
                <a:solidFill>
                  <a:prstClr val="black"/>
                </a:solidFill>
                <a:cs typeface="Calibri"/>
              </a:rPr>
              <a:t>f </a:t>
            </a:r>
            <a:r>
              <a:rPr lang="en-US" sz="2800" spc="-25" dirty="0">
                <a:solidFill>
                  <a:prstClr val="black"/>
                </a:solidFill>
                <a:cs typeface="Calibri"/>
              </a:rPr>
              <a:t>w</a:t>
            </a:r>
            <a:r>
              <a:rPr lang="en-US" sz="2800" spc="-15" dirty="0">
                <a:solidFill>
                  <a:prstClr val="black"/>
                </a:solidFill>
                <a:cs typeface="Calibri"/>
              </a:rPr>
              <a:t>ave</a:t>
            </a:r>
            <a:r>
              <a:rPr lang="en-US" sz="2800" dirty="0">
                <a:solidFill>
                  <a:prstClr val="black"/>
                </a:solidFill>
                <a:cs typeface="Calibri"/>
              </a:rPr>
              <a:t> (“</a:t>
            </a:r>
            <a:r>
              <a:rPr lang="en-US" sz="2800" spc="-15" dirty="0">
                <a:solidFill>
                  <a:prstClr val="black"/>
                </a:solidFill>
                <a:cs typeface="Calibri"/>
              </a:rPr>
              <a:t>e</a:t>
            </a:r>
            <a:r>
              <a:rPr lang="en-US" sz="2800" dirty="0">
                <a:solidFill>
                  <a:prstClr val="black"/>
                </a:solidFill>
                <a:cs typeface="Calibri"/>
              </a:rPr>
              <a:t>l</a:t>
            </a:r>
            <a:r>
              <a:rPr lang="en-US" sz="2800" spc="-10" dirty="0">
                <a:solidFill>
                  <a:prstClr val="black"/>
                </a:solidFill>
                <a:cs typeface="Calibri"/>
              </a:rPr>
              <a:t>ectr</a:t>
            </a:r>
            <a:r>
              <a:rPr lang="en-US" sz="2800" spc="-5" dirty="0">
                <a:solidFill>
                  <a:prstClr val="black"/>
                </a:solidFill>
                <a:cs typeface="Calibri"/>
              </a:rPr>
              <a:t>o</a:t>
            </a:r>
            <a:r>
              <a:rPr lang="en-US" sz="2800" spc="-15" dirty="0">
                <a:solidFill>
                  <a:prstClr val="black"/>
                </a:solidFill>
                <a:cs typeface="Calibri"/>
              </a:rPr>
              <a:t>mag</a:t>
            </a:r>
            <a:r>
              <a:rPr lang="en-US" sz="2800" dirty="0">
                <a:solidFill>
                  <a:prstClr val="black"/>
                </a:solidFill>
                <a:cs typeface="Calibri"/>
              </a:rPr>
              <a:t>n</a:t>
            </a:r>
            <a:r>
              <a:rPr lang="en-US" sz="2800" spc="-15" dirty="0">
                <a:solidFill>
                  <a:prstClr val="black"/>
                </a:solidFill>
                <a:cs typeface="Calibri"/>
              </a:rPr>
              <a:t>e</a:t>
            </a:r>
            <a:r>
              <a:rPr lang="en-US" sz="2800" spc="130" dirty="0">
                <a:solidFill>
                  <a:prstClr val="black"/>
                </a:solidFill>
                <a:cs typeface="Calibri"/>
              </a:rPr>
              <a:t>ti</a:t>
            </a:r>
            <a:r>
              <a:rPr lang="en-US" sz="2800" spc="-15" dirty="0">
                <a:solidFill>
                  <a:prstClr val="black"/>
                </a:solidFill>
                <a:cs typeface="Calibri"/>
              </a:rPr>
              <a:t>c</a:t>
            </a:r>
            <a:r>
              <a:rPr lang="en-US" sz="2800" dirty="0">
                <a:solidFill>
                  <a:prstClr val="black"/>
                </a:solidFill>
                <a:cs typeface="Calibri"/>
              </a:rPr>
              <a:t>”)</a:t>
            </a:r>
            <a:endParaRPr lang="en-US" sz="2800" dirty="0">
              <a:solidFill>
                <a:prstClr val="black"/>
              </a:solidFill>
              <a:cs typeface="Times New Roman"/>
            </a:endParaRPr>
          </a:p>
          <a:p>
            <a:pPr marL="12700" marR="121285" lvl="0">
              <a:buClr>
                <a:srgbClr val="FFFFFF"/>
              </a:buClr>
              <a:tabLst>
                <a:tab pos="302895" algn="l"/>
              </a:tabLst>
            </a:pPr>
            <a:r>
              <a:rPr lang="en-US" sz="2800" dirty="0">
                <a:solidFill>
                  <a:prstClr val="black"/>
                </a:solidFill>
                <a:cs typeface="Calibri"/>
              </a:rPr>
              <a:t>-in plas</a:t>
            </a:r>
            <a:r>
              <a:rPr lang="en-US" sz="2800" spc="-20" dirty="0">
                <a:solidFill>
                  <a:prstClr val="black"/>
                </a:solidFill>
                <a:cs typeface="Calibri"/>
              </a:rPr>
              <a:t>mas</a:t>
            </a:r>
            <a:r>
              <a:rPr lang="en-US" sz="2800" spc="-10" dirty="0">
                <a:solidFill>
                  <a:prstClr val="black"/>
                </a:solidFill>
                <a:cs typeface="Calibri"/>
              </a:rPr>
              <a:t>, h</a:t>
            </a:r>
            <a:r>
              <a:rPr lang="en-US" sz="2800" spc="-5" dirty="0">
                <a:solidFill>
                  <a:prstClr val="black"/>
                </a:solidFill>
                <a:cs typeface="Calibri"/>
              </a:rPr>
              <a:t>o</a:t>
            </a:r>
            <a:r>
              <a:rPr lang="en-US" sz="2800" spc="-25" dirty="0">
                <a:solidFill>
                  <a:prstClr val="black"/>
                </a:solidFill>
                <a:cs typeface="Calibri"/>
              </a:rPr>
              <a:t>w</a:t>
            </a:r>
            <a:r>
              <a:rPr lang="en-US" sz="2800" spc="-10" dirty="0">
                <a:solidFill>
                  <a:prstClr val="black"/>
                </a:solidFill>
                <a:cs typeface="Calibri"/>
              </a:rPr>
              <a:t>ever,</a:t>
            </a:r>
            <a:r>
              <a:rPr lang="en-US" sz="2800" dirty="0">
                <a:solidFill>
                  <a:prstClr val="black"/>
                </a:solidFill>
                <a:cs typeface="Calibri"/>
              </a:rPr>
              <a:t> th</a:t>
            </a:r>
            <a:r>
              <a:rPr lang="en-US" sz="2800" spc="-15" dirty="0">
                <a:solidFill>
                  <a:prstClr val="black"/>
                </a:solidFill>
                <a:cs typeface="Calibri"/>
              </a:rPr>
              <a:t>e</a:t>
            </a:r>
            <a:r>
              <a:rPr lang="en-US" sz="2800" dirty="0">
                <a:solidFill>
                  <a:prstClr val="black"/>
                </a:solidFill>
                <a:cs typeface="Calibri"/>
              </a:rPr>
              <a:t> disp</a:t>
            </a:r>
            <a:r>
              <a:rPr lang="en-US" sz="2800" spc="-15" dirty="0">
                <a:solidFill>
                  <a:prstClr val="black"/>
                </a:solidFill>
                <a:cs typeface="Calibri"/>
              </a:rPr>
              <a:t>er</a:t>
            </a:r>
            <a:r>
              <a:rPr lang="en-US" sz="2800" dirty="0">
                <a:solidFill>
                  <a:prstClr val="black"/>
                </a:solidFill>
                <a:cs typeface="Calibri"/>
              </a:rPr>
              <a:t>si</a:t>
            </a:r>
            <a:r>
              <a:rPr lang="en-US" sz="2800" spc="-5" dirty="0">
                <a:solidFill>
                  <a:prstClr val="black"/>
                </a:solidFill>
                <a:cs typeface="Calibri"/>
              </a:rPr>
              <a:t>o</a:t>
            </a:r>
            <a:r>
              <a:rPr lang="en-US" sz="2800" dirty="0">
                <a:solidFill>
                  <a:prstClr val="black"/>
                </a:solidFill>
                <a:cs typeface="Calibri"/>
              </a:rPr>
              <a:t>n </a:t>
            </a:r>
            <a:r>
              <a:rPr lang="en-US" sz="2800" spc="-15" dirty="0" smtClean="0">
                <a:solidFill>
                  <a:prstClr val="black"/>
                </a:solidFill>
                <a:cs typeface="Calibri"/>
              </a:rPr>
              <a:t>re</a:t>
            </a:r>
            <a:r>
              <a:rPr lang="en-US" sz="2800" dirty="0" smtClean="0">
                <a:solidFill>
                  <a:prstClr val="black"/>
                </a:solidFill>
                <a:cs typeface="Calibri"/>
              </a:rPr>
              <a:t>l</a:t>
            </a:r>
            <a:r>
              <a:rPr lang="en-US" sz="2800" spc="70" dirty="0" smtClean="0">
                <a:solidFill>
                  <a:prstClr val="black"/>
                </a:solidFill>
                <a:cs typeface="Calibri"/>
              </a:rPr>
              <a:t>ation </a:t>
            </a:r>
            <a:r>
              <a:rPr lang="en-US" sz="2800" spc="-5" dirty="0" smtClean="0">
                <a:solidFill>
                  <a:prstClr val="black"/>
                </a:solidFill>
                <a:cs typeface="Calibri"/>
              </a:rPr>
              <a:t>o</a:t>
            </a:r>
            <a:r>
              <a:rPr lang="en-US" sz="2800" dirty="0" smtClean="0">
                <a:solidFill>
                  <a:prstClr val="black"/>
                </a:solidFill>
                <a:cs typeface="Calibri"/>
              </a:rPr>
              <a:t>n </a:t>
            </a:r>
            <a:r>
              <a:rPr lang="en-US" sz="2800" spc="-25" dirty="0">
                <a:solidFill>
                  <a:prstClr val="black"/>
                </a:solidFill>
                <a:cs typeface="Calibri"/>
              </a:rPr>
              <a:t>w</a:t>
            </a:r>
            <a:r>
              <a:rPr lang="en-US" sz="2800" dirty="0">
                <a:solidFill>
                  <a:prstClr val="black"/>
                </a:solidFill>
                <a:cs typeface="Calibri"/>
              </a:rPr>
              <a:t>ill </a:t>
            </a:r>
            <a:r>
              <a:rPr lang="en-US" sz="2800" spc="-10" dirty="0">
                <a:solidFill>
                  <a:prstClr val="black"/>
                </a:solidFill>
                <a:cs typeface="Calibri"/>
              </a:rPr>
              <a:t>te</a:t>
            </a:r>
            <a:r>
              <a:rPr lang="en-US" sz="2800" dirty="0">
                <a:solidFill>
                  <a:prstClr val="black"/>
                </a:solidFill>
                <a:cs typeface="Calibri"/>
              </a:rPr>
              <a:t>ll </a:t>
            </a:r>
            <a:r>
              <a:rPr lang="en-US" sz="2800" spc="-15" dirty="0">
                <a:solidFill>
                  <a:prstClr val="black"/>
                </a:solidFill>
                <a:cs typeface="Calibri"/>
              </a:rPr>
              <a:t>y</a:t>
            </a:r>
            <a:r>
              <a:rPr lang="en-US" sz="2800" spc="-5" dirty="0">
                <a:solidFill>
                  <a:prstClr val="black"/>
                </a:solidFill>
                <a:cs typeface="Calibri"/>
              </a:rPr>
              <a:t>o</a:t>
            </a:r>
            <a:r>
              <a:rPr lang="en-US" sz="2800" dirty="0">
                <a:solidFill>
                  <a:prstClr val="black"/>
                </a:solidFill>
                <a:cs typeface="Calibri"/>
              </a:rPr>
              <a:t>u </a:t>
            </a:r>
            <a:r>
              <a:rPr lang="en-US" sz="2800" spc="-25" dirty="0">
                <a:solidFill>
                  <a:prstClr val="black"/>
                </a:solidFill>
                <a:cs typeface="Calibri"/>
              </a:rPr>
              <a:t>w</a:t>
            </a:r>
            <a:r>
              <a:rPr lang="en-US" sz="2800" dirty="0">
                <a:solidFill>
                  <a:prstClr val="black"/>
                </a:solidFill>
                <a:cs typeface="Calibri"/>
              </a:rPr>
              <a:t>hi</a:t>
            </a:r>
            <a:r>
              <a:rPr lang="en-US" sz="2800" spc="-15" dirty="0">
                <a:solidFill>
                  <a:prstClr val="black"/>
                </a:solidFill>
                <a:cs typeface="Calibri"/>
              </a:rPr>
              <a:t>c</a:t>
            </a:r>
            <a:r>
              <a:rPr lang="en-US" sz="2800" dirty="0">
                <a:solidFill>
                  <a:prstClr val="black"/>
                </a:solidFill>
                <a:cs typeface="Calibri"/>
              </a:rPr>
              <a:t>h </a:t>
            </a:r>
            <a:r>
              <a:rPr lang="en-US" sz="2800" spc="-25" dirty="0">
                <a:solidFill>
                  <a:prstClr val="black"/>
                </a:solidFill>
                <a:cs typeface="Calibri"/>
              </a:rPr>
              <a:t>w</a:t>
            </a:r>
            <a:r>
              <a:rPr lang="en-US" sz="2800" spc="-15" dirty="0">
                <a:solidFill>
                  <a:prstClr val="black"/>
                </a:solidFill>
                <a:cs typeface="Calibri"/>
              </a:rPr>
              <a:t>ave</a:t>
            </a:r>
            <a:r>
              <a:rPr lang="en-US" sz="2800" dirty="0">
                <a:solidFill>
                  <a:prstClr val="black"/>
                </a:solidFill>
                <a:cs typeface="Calibri"/>
              </a:rPr>
              <a:t>s </a:t>
            </a:r>
            <a:r>
              <a:rPr lang="en-US" sz="2800" spc="-15" dirty="0">
                <a:solidFill>
                  <a:prstClr val="black"/>
                </a:solidFill>
                <a:cs typeface="Calibri"/>
              </a:rPr>
              <a:t>c</a:t>
            </a:r>
            <a:r>
              <a:rPr lang="en-US" sz="2800" dirty="0">
                <a:solidFill>
                  <a:prstClr val="black"/>
                </a:solidFill>
                <a:cs typeface="Calibri"/>
              </a:rPr>
              <a:t>an p</a:t>
            </a:r>
            <a:r>
              <a:rPr lang="en-US" sz="2800" spc="-10" dirty="0">
                <a:solidFill>
                  <a:prstClr val="black"/>
                </a:solidFill>
                <a:cs typeface="Calibri"/>
              </a:rPr>
              <a:t>r</a:t>
            </a:r>
            <a:r>
              <a:rPr lang="en-US" sz="2800" spc="-5" dirty="0">
                <a:solidFill>
                  <a:prstClr val="black"/>
                </a:solidFill>
                <a:cs typeface="Calibri"/>
              </a:rPr>
              <a:t>o</a:t>
            </a:r>
            <a:r>
              <a:rPr lang="en-US" sz="2800" dirty="0">
                <a:solidFill>
                  <a:prstClr val="black"/>
                </a:solidFill>
                <a:cs typeface="Calibri"/>
              </a:rPr>
              <a:t>p</a:t>
            </a:r>
            <a:r>
              <a:rPr lang="en-US" sz="2800" spc="-10" dirty="0">
                <a:solidFill>
                  <a:prstClr val="black"/>
                </a:solidFill>
                <a:cs typeface="Calibri"/>
              </a:rPr>
              <a:t>agate,</a:t>
            </a:r>
            <a:r>
              <a:rPr lang="en-US" sz="2800" dirty="0">
                <a:solidFill>
                  <a:prstClr val="black"/>
                </a:solidFill>
                <a:cs typeface="Calibri"/>
              </a:rPr>
              <a:t> </a:t>
            </a:r>
            <a:r>
              <a:rPr lang="en-US" sz="2800" spc="-25" dirty="0">
                <a:solidFill>
                  <a:prstClr val="black"/>
                </a:solidFill>
                <a:cs typeface="Calibri"/>
              </a:rPr>
              <a:t>w</a:t>
            </a:r>
            <a:r>
              <a:rPr lang="en-US" sz="2800" dirty="0">
                <a:solidFill>
                  <a:prstClr val="black"/>
                </a:solidFill>
                <a:cs typeface="Calibri"/>
              </a:rPr>
              <a:t>hi</a:t>
            </a:r>
            <a:r>
              <a:rPr lang="en-US" sz="2800" spc="-15" dirty="0">
                <a:solidFill>
                  <a:prstClr val="black"/>
                </a:solidFill>
                <a:cs typeface="Calibri"/>
              </a:rPr>
              <a:t>c</a:t>
            </a:r>
            <a:r>
              <a:rPr lang="en-US" sz="2800" dirty="0">
                <a:solidFill>
                  <a:prstClr val="black"/>
                </a:solidFill>
                <a:cs typeface="Calibri"/>
              </a:rPr>
              <a:t>h </a:t>
            </a:r>
            <a:r>
              <a:rPr lang="en-US" sz="2800" spc="-25" dirty="0">
                <a:solidFill>
                  <a:prstClr val="black"/>
                </a:solidFill>
                <a:cs typeface="Calibri"/>
              </a:rPr>
              <a:t>w</a:t>
            </a:r>
            <a:r>
              <a:rPr lang="en-US" sz="2800" spc="-15" dirty="0">
                <a:solidFill>
                  <a:prstClr val="black"/>
                </a:solidFill>
                <a:cs typeface="Calibri"/>
              </a:rPr>
              <a:t>ave</a:t>
            </a:r>
            <a:r>
              <a:rPr lang="en-US" sz="2800" dirty="0">
                <a:solidFill>
                  <a:prstClr val="black"/>
                </a:solidFill>
                <a:cs typeface="Calibri"/>
              </a:rPr>
              <a:t>s </a:t>
            </a:r>
            <a:r>
              <a:rPr lang="en-US" sz="2800" spc="-15" dirty="0">
                <a:solidFill>
                  <a:prstClr val="black"/>
                </a:solidFill>
                <a:cs typeface="Calibri"/>
              </a:rPr>
              <a:t>are</a:t>
            </a:r>
            <a:r>
              <a:rPr lang="en-US" sz="2800" dirty="0">
                <a:solidFill>
                  <a:prstClr val="black"/>
                </a:solidFill>
                <a:cs typeface="Calibri"/>
              </a:rPr>
              <a:t> </a:t>
            </a:r>
            <a:r>
              <a:rPr lang="en-US" sz="2800" spc="-15" dirty="0">
                <a:solidFill>
                  <a:prstClr val="black"/>
                </a:solidFill>
                <a:cs typeface="Calibri"/>
              </a:rPr>
              <a:t>c</a:t>
            </a:r>
            <a:r>
              <a:rPr lang="en-US" sz="2800" dirty="0">
                <a:solidFill>
                  <a:prstClr val="black"/>
                </a:solidFill>
                <a:cs typeface="Calibri"/>
              </a:rPr>
              <a:t>ut</a:t>
            </a:r>
            <a:r>
              <a:rPr lang="en-US" sz="2800" spc="-5" dirty="0">
                <a:solidFill>
                  <a:prstClr val="black"/>
                </a:solidFill>
                <a:cs typeface="Calibri"/>
              </a:rPr>
              <a:t>o</a:t>
            </a:r>
            <a:r>
              <a:rPr lang="en-US" sz="2800" dirty="0">
                <a:solidFill>
                  <a:prstClr val="black"/>
                </a:solidFill>
                <a:cs typeface="Calibri"/>
              </a:rPr>
              <a:t>ﬀ …..</a:t>
            </a:r>
          </a:p>
          <a:p>
            <a:pPr marL="12700" marR="5080" lvl="0">
              <a:buClr>
                <a:srgbClr val="FFFFFF"/>
              </a:buClr>
              <a:buFont typeface="Calibri"/>
              <a:buChar char="•"/>
              <a:tabLst>
                <a:tab pos="302895" algn="l"/>
              </a:tabLst>
            </a:pPr>
            <a:r>
              <a:rPr lang="en-US" sz="2800" spc="-15" dirty="0">
                <a:solidFill>
                  <a:prstClr val="black"/>
                </a:solidFill>
                <a:cs typeface="Calibri"/>
              </a:rPr>
              <a:t>e.g.</a:t>
            </a:r>
            <a:r>
              <a:rPr lang="en-US" sz="2800" spc="-10" dirty="0">
                <a:solidFill>
                  <a:prstClr val="black"/>
                </a:solidFill>
                <a:cs typeface="Calibri"/>
              </a:rPr>
              <a:t>, </a:t>
            </a:r>
            <a:r>
              <a:rPr lang="en-US" sz="2800" spc="-15" dirty="0">
                <a:solidFill>
                  <a:prstClr val="black"/>
                </a:solidFill>
                <a:cs typeface="Calibri"/>
              </a:rPr>
              <a:t>earth – </a:t>
            </a:r>
            <a:r>
              <a:rPr lang="en-US" sz="2800" spc="-15" dirty="0" smtClean="0">
                <a:solidFill>
                  <a:prstClr val="black"/>
                </a:solidFill>
                <a:cs typeface="Calibri"/>
              </a:rPr>
              <a:t>i</a:t>
            </a:r>
            <a:r>
              <a:rPr lang="en-US" sz="2800" spc="-5" dirty="0" smtClean="0">
                <a:solidFill>
                  <a:prstClr val="black"/>
                </a:solidFill>
                <a:cs typeface="Calibri"/>
              </a:rPr>
              <a:t>o</a:t>
            </a:r>
            <a:r>
              <a:rPr lang="en-US" sz="2800" dirty="0" smtClean="0">
                <a:solidFill>
                  <a:prstClr val="black"/>
                </a:solidFill>
                <a:cs typeface="Calibri"/>
              </a:rPr>
              <a:t>n</a:t>
            </a:r>
            <a:r>
              <a:rPr lang="en-US" sz="2800" spc="-5" dirty="0" smtClean="0">
                <a:solidFill>
                  <a:prstClr val="black"/>
                </a:solidFill>
                <a:cs typeface="Calibri"/>
              </a:rPr>
              <a:t>o</a:t>
            </a:r>
            <a:r>
              <a:rPr lang="en-US" sz="2800" dirty="0" smtClean="0">
                <a:solidFill>
                  <a:prstClr val="black"/>
                </a:solidFill>
                <a:cs typeface="Calibri"/>
              </a:rPr>
              <a:t>sp</a:t>
            </a:r>
            <a:r>
              <a:rPr lang="en-US" sz="2800" spc="-15" dirty="0" smtClean="0">
                <a:solidFill>
                  <a:prstClr val="black"/>
                </a:solidFill>
                <a:cs typeface="Calibri"/>
              </a:rPr>
              <a:t>here</a:t>
            </a:r>
            <a:r>
              <a:rPr lang="en-US" sz="2800" dirty="0" smtClean="0">
                <a:solidFill>
                  <a:prstClr val="black"/>
                </a:solidFill>
                <a:cs typeface="Calibri"/>
              </a:rPr>
              <a:t> </a:t>
            </a:r>
            <a:r>
              <a:rPr lang="en-US" sz="2800" spc="-10" dirty="0">
                <a:solidFill>
                  <a:prstClr val="black"/>
                </a:solidFill>
                <a:cs typeface="Calibri"/>
              </a:rPr>
              <a:t>act</a:t>
            </a:r>
            <a:r>
              <a:rPr lang="en-US" sz="2800" dirty="0">
                <a:solidFill>
                  <a:prstClr val="black"/>
                </a:solidFill>
                <a:cs typeface="Calibri"/>
              </a:rPr>
              <a:t> as a “</a:t>
            </a:r>
            <a:r>
              <a:rPr lang="en-US" sz="2800" spc="-25" dirty="0">
                <a:solidFill>
                  <a:prstClr val="black"/>
                </a:solidFill>
                <a:cs typeface="Calibri"/>
              </a:rPr>
              <a:t>w</a:t>
            </a:r>
            <a:r>
              <a:rPr lang="en-US" sz="2800" spc="-15" dirty="0">
                <a:solidFill>
                  <a:prstClr val="black"/>
                </a:solidFill>
                <a:cs typeface="Calibri"/>
              </a:rPr>
              <a:t>aveg</a:t>
            </a:r>
            <a:r>
              <a:rPr lang="en-US" sz="2800" dirty="0">
                <a:solidFill>
                  <a:prstClr val="black"/>
                </a:solidFill>
                <a:cs typeface="Calibri"/>
              </a:rPr>
              <a:t>uid</a:t>
            </a:r>
            <a:r>
              <a:rPr lang="en-US" sz="2800" spc="-15" dirty="0">
                <a:solidFill>
                  <a:prstClr val="black"/>
                </a:solidFill>
                <a:cs typeface="Calibri"/>
              </a:rPr>
              <a:t>e</a:t>
            </a:r>
            <a:r>
              <a:rPr lang="en-US" sz="2800" dirty="0">
                <a:solidFill>
                  <a:prstClr val="black"/>
                </a:solidFill>
                <a:cs typeface="Calibri"/>
              </a:rPr>
              <a:t>” bu</a:t>
            </a:r>
            <a:r>
              <a:rPr lang="en-US" sz="2800" spc="-10" dirty="0">
                <a:solidFill>
                  <a:prstClr val="black"/>
                </a:solidFill>
                <a:cs typeface="Calibri"/>
              </a:rPr>
              <a:t>t</a:t>
            </a:r>
            <a:r>
              <a:rPr lang="en-US" sz="2800" dirty="0">
                <a:solidFill>
                  <a:prstClr val="black"/>
                </a:solidFill>
                <a:cs typeface="Calibri"/>
              </a:rPr>
              <a:t> </a:t>
            </a:r>
            <a:r>
              <a:rPr lang="en-US" sz="2800" spc="-5" dirty="0">
                <a:solidFill>
                  <a:prstClr val="black"/>
                </a:solidFill>
                <a:cs typeface="Calibri"/>
              </a:rPr>
              <a:t>o</a:t>
            </a:r>
            <a:r>
              <a:rPr lang="en-US" sz="2800" dirty="0">
                <a:solidFill>
                  <a:prstClr val="black"/>
                </a:solidFill>
                <a:cs typeface="Calibri"/>
              </a:rPr>
              <a:t>nl</a:t>
            </a:r>
            <a:r>
              <a:rPr lang="en-US" sz="2800" spc="-15" dirty="0">
                <a:solidFill>
                  <a:prstClr val="black"/>
                </a:solidFill>
                <a:cs typeface="Calibri"/>
              </a:rPr>
              <a:t>y</a:t>
            </a:r>
            <a:r>
              <a:rPr lang="en-US" sz="2800" dirty="0">
                <a:solidFill>
                  <a:prstClr val="black"/>
                </a:solidFill>
                <a:cs typeface="Calibri"/>
              </a:rPr>
              <a:t> f</a:t>
            </a:r>
            <a:r>
              <a:rPr lang="en-US" sz="2800" spc="-5" dirty="0">
                <a:solidFill>
                  <a:prstClr val="black"/>
                </a:solidFill>
                <a:cs typeface="Calibri"/>
              </a:rPr>
              <a:t>o</a:t>
            </a:r>
            <a:r>
              <a:rPr lang="en-US" sz="2800" spc="-10" dirty="0">
                <a:solidFill>
                  <a:prstClr val="black"/>
                </a:solidFill>
                <a:cs typeface="Calibri"/>
              </a:rPr>
              <a:t>r </a:t>
            </a:r>
            <a:r>
              <a:rPr lang="en-US" sz="2800" dirty="0">
                <a:solidFill>
                  <a:prstClr val="black"/>
                </a:solidFill>
                <a:cs typeface="Calibri"/>
              </a:rPr>
              <a:t>su</a:t>
            </a:r>
            <a:r>
              <a:rPr lang="en-US" sz="2800" spc="-15" dirty="0">
                <a:solidFill>
                  <a:prstClr val="black"/>
                </a:solidFill>
                <a:cs typeface="Calibri"/>
              </a:rPr>
              <a:t>ﬃc</a:t>
            </a:r>
            <a:r>
              <a:rPr lang="en-US" sz="2800" dirty="0">
                <a:solidFill>
                  <a:prstClr val="black"/>
                </a:solidFill>
                <a:cs typeface="Calibri"/>
              </a:rPr>
              <a:t>i</a:t>
            </a:r>
            <a:r>
              <a:rPr lang="en-US" sz="2800" spc="-15" dirty="0">
                <a:solidFill>
                  <a:prstClr val="black"/>
                </a:solidFill>
                <a:cs typeface="Calibri"/>
              </a:rPr>
              <a:t>e</a:t>
            </a:r>
            <a:r>
              <a:rPr lang="en-US" sz="2800" dirty="0">
                <a:solidFill>
                  <a:prstClr val="black"/>
                </a:solidFill>
                <a:cs typeface="Calibri"/>
              </a:rPr>
              <a:t>ntl</a:t>
            </a:r>
            <a:r>
              <a:rPr lang="en-US" sz="2800" spc="-15" dirty="0">
                <a:solidFill>
                  <a:prstClr val="black"/>
                </a:solidFill>
                <a:cs typeface="Calibri"/>
              </a:rPr>
              <a:t>y</a:t>
            </a:r>
            <a:r>
              <a:rPr lang="en-US" sz="2800" dirty="0">
                <a:solidFill>
                  <a:prstClr val="black"/>
                </a:solidFill>
                <a:cs typeface="Calibri"/>
              </a:rPr>
              <a:t> l</a:t>
            </a:r>
            <a:r>
              <a:rPr lang="en-US" sz="2800" spc="-5" dirty="0">
                <a:solidFill>
                  <a:prstClr val="black"/>
                </a:solidFill>
                <a:cs typeface="Calibri"/>
              </a:rPr>
              <a:t>o</a:t>
            </a:r>
            <a:r>
              <a:rPr lang="en-US" sz="2800" spc="-20" dirty="0">
                <a:solidFill>
                  <a:prstClr val="black"/>
                </a:solidFill>
                <a:cs typeface="Calibri"/>
              </a:rPr>
              <a:t>w</a:t>
            </a:r>
            <a:r>
              <a:rPr lang="en-US" sz="2800" dirty="0">
                <a:solidFill>
                  <a:prstClr val="black"/>
                </a:solidFill>
                <a:cs typeface="Calibri"/>
              </a:rPr>
              <a:t> f</a:t>
            </a:r>
            <a:r>
              <a:rPr lang="en-US" sz="2800" spc="-15" dirty="0">
                <a:solidFill>
                  <a:prstClr val="black"/>
                </a:solidFill>
                <a:cs typeface="Calibri"/>
              </a:rPr>
              <a:t>re</a:t>
            </a:r>
            <a:r>
              <a:rPr lang="en-US" sz="2800" dirty="0">
                <a:solidFill>
                  <a:prstClr val="black"/>
                </a:solidFill>
                <a:cs typeface="Calibri"/>
              </a:rPr>
              <a:t>qu</a:t>
            </a:r>
            <a:r>
              <a:rPr lang="en-US" sz="2800" spc="-15" dirty="0">
                <a:solidFill>
                  <a:prstClr val="black"/>
                </a:solidFill>
                <a:cs typeface="Calibri"/>
              </a:rPr>
              <a:t>e</a:t>
            </a:r>
            <a:r>
              <a:rPr lang="en-US" sz="2800" dirty="0">
                <a:solidFill>
                  <a:prstClr val="black"/>
                </a:solidFill>
                <a:cs typeface="Calibri"/>
              </a:rPr>
              <a:t>n</a:t>
            </a:r>
            <a:r>
              <a:rPr lang="en-US" sz="2800" spc="-15" dirty="0">
                <a:solidFill>
                  <a:prstClr val="black"/>
                </a:solidFill>
                <a:cs typeface="Calibri"/>
              </a:rPr>
              <a:t>cy</a:t>
            </a:r>
            <a:r>
              <a:rPr lang="en-US" sz="2800" dirty="0">
                <a:solidFill>
                  <a:prstClr val="black"/>
                </a:solidFill>
                <a:cs typeface="Calibri"/>
              </a:rPr>
              <a:t> (</a:t>
            </a:r>
            <a:r>
              <a:rPr lang="en-US" sz="2800" spc="-15" dirty="0">
                <a:solidFill>
                  <a:prstClr val="black"/>
                </a:solidFill>
                <a:cs typeface="Calibri"/>
              </a:rPr>
              <a:t>A</a:t>
            </a:r>
            <a:r>
              <a:rPr lang="en-US" sz="2800" dirty="0">
                <a:solidFill>
                  <a:prstClr val="black"/>
                </a:solidFill>
                <a:cs typeface="Calibri"/>
              </a:rPr>
              <a:t>M) </a:t>
            </a:r>
            <a:r>
              <a:rPr lang="en-US" sz="2800" spc="-25" dirty="0">
                <a:solidFill>
                  <a:prstClr val="black"/>
                </a:solidFill>
                <a:cs typeface="Calibri"/>
              </a:rPr>
              <a:t>w</a:t>
            </a:r>
            <a:r>
              <a:rPr lang="en-US" sz="2800" spc="-15" dirty="0">
                <a:solidFill>
                  <a:prstClr val="black"/>
                </a:solidFill>
                <a:cs typeface="Calibri"/>
              </a:rPr>
              <a:t>ave</a:t>
            </a:r>
            <a:r>
              <a:rPr lang="en-US" sz="2800" dirty="0">
                <a:solidFill>
                  <a:prstClr val="black"/>
                </a:solidFill>
                <a:cs typeface="Calibri"/>
              </a:rPr>
              <a:t>s (p</a:t>
            </a:r>
            <a:r>
              <a:rPr lang="en-US" sz="2800" spc="-10" dirty="0">
                <a:solidFill>
                  <a:prstClr val="black"/>
                </a:solidFill>
                <a:cs typeface="Calibri"/>
              </a:rPr>
              <a:t>ar</a:t>
            </a:r>
            <a:r>
              <a:rPr lang="en-US" sz="2800" spc="130" dirty="0">
                <a:solidFill>
                  <a:prstClr val="black"/>
                </a:solidFill>
                <a:cs typeface="Calibri"/>
              </a:rPr>
              <a:t>ti</a:t>
            </a:r>
            <a:r>
              <a:rPr lang="en-US" sz="2800" spc="-15" dirty="0">
                <a:solidFill>
                  <a:prstClr val="black"/>
                </a:solidFill>
                <a:cs typeface="Calibri"/>
              </a:rPr>
              <a:t>c</a:t>
            </a:r>
            <a:r>
              <a:rPr lang="en-US" sz="2800" dirty="0">
                <a:solidFill>
                  <a:prstClr val="black"/>
                </a:solidFill>
                <a:cs typeface="Calibri"/>
              </a:rPr>
              <a:t>ul</a:t>
            </a:r>
            <a:r>
              <a:rPr lang="en-US" sz="2800" spc="-10" dirty="0">
                <a:solidFill>
                  <a:prstClr val="black"/>
                </a:solidFill>
                <a:cs typeface="Calibri"/>
              </a:rPr>
              <a:t>ar</a:t>
            </a:r>
            <a:r>
              <a:rPr lang="en-US" sz="2800" dirty="0">
                <a:solidFill>
                  <a:prstClr val="black"/>
                </a:solidFill>
                <a:cs typeface="Calibri"/>
              </a:rPr>
              <a:t>l</a:t>
            </a:r>
            <a:r>
              <a:rPr lang="en-US" sz="2800" spc="-15" dirty="0">
                <a:solidFill>
                  <a:prstClr val="black"/>
                </a:solidFill>
                <a:cs typeface="Calibri"/>
              </a:rPr>
              <a:t>y</a:t>
            </a:r>
            <a:r>
              <a:rPr lang="en-US" sz="2800" dirty="0">
                <a:solidFill>
                  <a:prstClr val="black"/>
                </a:solidFill>
                <a:cs typeface="Calibri"/>
              </a:rPr>
              <a:t> </a:t>
            </a:r>
            <a:r>
              <a:rPr lang="en-US" sz="2800" spc="-10" dirty="0">
                <a:solidFill>
                  <a:prstClr val="black"/>
                </a:solidFill>
                <a:cs typeface="Calibri"/>
              </a:rPr>
              <a:t>at</a:t>
            </a:r>
            <a:r>
              <a:rPr lang="en-US" sz="2800" dirty="0">
                <a:solidFill>
                  <a:prstClr val="black"/>
                </a:solidFill>
                <a:cs typeface="Calibri"/>
              </a:rPr>
              <a:t> ni</a:t>
            </a:r>
            <a:r>
              <a:rPr lang="en-US" sz="2800" spc="-15" dirty="0">
                <a:solidFill>
                  <a:prstClr val="black"/>
                </a:solidFill>
                <a:cs typeface="Calibri"/>
              </a:rPr>
              <a:t>g</a:t>
            </a:r>
            <a:r>
              <a:rPr lang="en-US" sz="2800" dirty="0">
                <a:solidFill>
                  <a:prstClr val="black"/>
                </a:solidFill>
                <a:cs typeface="Calibri"/>
              </a:rPr>
              <a:t>h</a:t>
            </a:r>
            <a:r>
              <a:rPr lang="en-US" sz="2800" spc="-10" dirty="0">
                <a:solidFill>
                  <a:prstClr val="black"/>
                </a:solidFill>
                <a:cs typeface="Calibri"/>
              </a:rPr>
              <a:t>t</a:t>
            </a:r>
            <a:r>
              <a:rPr lang="en-US" sz="2800" dirty="0">
                <a:solidFill>
                  <a:prstClr val="black"/>
                </a:solidFill>
                <a:cs typeface="Calibri"/>
              </a:rPr>
              <a:t> h</a:t>
            </a:r>
            <a:r>
              <a:rPr lang="en-US" sz="2800" spc="-15" dirty="0" smtClean="0">
                <a:solidFill>
                  <a:prstClr val="black"/>
                </a:solidFill>
                <a:cs typeface="Calibri"/>
              </a:rPr>
              <a:t>ere</a:t>
            </a:r>
            <a:r>
              <a:rPr lang="en-US" sz="2800" dirty="0" smtClean="0">
                <a:solidFill>
                  <a:prstClr val="black"/>
                </a:solidFill>
                <a:cs typeface="Calibri"/>
              </a:rPr>
              <a:t> du</a:t>
            </a:r>
            <a:r>
              <a:rPr lang="en-US" sz="2800" spc="-15" dirty="0" smtClean="0">
                <a:solidFill>
                  <a:prstClr val="black"/>
                </a:solidFill>
                <a:cs typeface="Calibri"/>
              </a:rPr>
              <a:t>e</a:t>
            </a:r>
            <a:r>
              <a:rPr lang="en-US" sz="2800" dirty="0" smtClean="0">
                <a:solidFill>
                  <a:prstClr val="black"/>
                </a:solidFill>
                <a:cs typeface="Calibri"/>
              </a:rPr>
              <a:t> </a:t>
            </a:r>
            <a:r>
              <a:rPr lang="en-US" sz="2800" dirty="0">
                <a:solidFill>
                  <a:prstClr val="black"/>
                </a:solidFill>
                <a:cs typeface="Calibri"/>
              </a:rPr>
              <a:t>to l</a:t>
            </a:r>
            <a:r>
              <a:rPr lang="en-US" sz="2800" spc="-5" dirty="0">
                <a:solidFill>
                  <a:prstClr val="black"/>
                </a:solidFill>
                <a:cs typeface="Calibri"/>
              </a:rPr>
              <a:t>o</a:t>
            </a:r>
            <a:r>
              <a:rPr lang="en-US" sz="2800" spc="-25" dirty="0">
                <a:solidFill>
                  <a:prstClr val="black"/>
                </a:solidFill>
                <a:cs typeface="Calibri"/>
              </a:rPr>
              <a:t>w</a:t>
            </a:r>
            <a:r>
              <a:rPr lang="en-US" sz="2800" spc="-15" dirty="0">
                <a:solidFill>
                  <a:prstClr val="black"/>
                </a:solidFill>
                <a:cs typeface="Calibri"/>
              </a:rPr>
              <a:t>er</a:t>
            </a:r>
            <a:r>
              <a:rPr lang="en-US" sz="2800" dirty="0">
                <a:solidFill>
                  <a:prstClr val="black"/>
                </a:solidFill>
                <a:cs typeface="Calibri"/>
              </a:rPr>
              <a:t> i</a:t>
            </a:r>
            <a:r>
              <a:rPr lang="en-US" sz="2800" spc="-5" dirty="0">
                <a:solidFill>
                  <a:prstClr val="black"/>
                </a:solidFill>
                <a:cs typeface="Calibri"/>
              </a:rPr>
              <a:t>o</a:t>
            </a:r>
            <a:r>
              <a:rPr lang="en-US" sz="2800" dirty="0">
                <a:solidFill>
                  <a:prstClr val="black"/>
                </a:solidFill>
                <a:cs typeface="Calibri"/>
              </a:rPr>
              <a:t>ni</a:t>
            </a:r>
            <a:r>
              <a:rPr lang="en-US" sz="2800" spc="40" dirty="0">
                <a:solidFill>
                  <a:prstClr val="black"/>
                </a:solidFill>
                <a:cs typeface="Calibri"/>
              </a:rPr>
              <a:t>zati</a:t>
            </a:r>
            <a:r>
              <a:rPr lang="en-US" sz="2800" spc="-5" dirty="0">
                <a:solidFill>
                  <a:prstClr val="black"/>
                </a:solidFill>
                <a:cs typeface="Calibri"/>
              </a:rPr>
              <a:t>o</a:t>
            </a:r>
            <a:r>
              <a:rPr lang="en-US" sz="2800" dirty="0">
                <a:solidFill>
                  <a:prstClr val="black"/>
                </a:solidFill>
                <a:cs typeface="Calibri"/>
              </a:rPr>
              <a:t>n </a:t>
            </a:r>
            <a:r>
              <a:rPr lang="en-US" sz="2800" spc="-15" dirty="0">
                <a:solidFill>
                  <a:prstClr val="black"/>
                </a:solidFill>
                <a:cs typeface="Calibri"/>
              </a:rPr>
              <a:t>e</a:t>
            </a:r>
            <a:r>
              <a:rPr lang="en-US" sz="2800" dirty="0">
                <a:solidFill>
                  <a:prstClr val="black"/>
                </a:solidFill>
                <a:cs typeface="Calibri"/>
              </a:rPr>
              <a:t>ﬀ</a:t>
            </a:r>
            <a:r>
              <a:rPr lang="en-US" sz="2800" spc="-15" dirty="0">
                <a:solidFill>
                  <a:prstClr val="black"/>
                </a:solidFill>
                <a:cs typeface="Calibri"/>
              </a:rPr>
              <a:t>ec</a:t>
            </a:r>
            <a:r>
              <a:rPr lang="en-US" sz="2800" dirty="0">
                <a:solidFill>
                  <a:prstClr val="black"/>
                </a:solidFill>
                <a:cs typeface="Calibri"/>
              </a:rPr>
              <a:t>ts b</a:t>
            </a:r>
            <a:r>
              <a:rPr lang="en-US" sz="2800" spc="-15" dirty="0">
                <a:solidFill>
                  <a:prstClr val="black"/>
                </a:solidFill>
                <a:cs typeface="Calibri"/>
              </a:rPr>
              <a:t>y</a:t>
            </a:r>
            <a:r>
              <a:rPr lang="en-US" sz="2800" dirty="0">
                <a:solidFill>
                  <a:prstClr val="black"/>
                </a:solidFill>
                <a:cs typeface="Calibri"/>
              </a:rPr>
              <a:t> th</a:t>
            </a:r>
            <a:r>
              <a:rPr lang="en-US" sz="2800" spc="-15" dirty="0">
                <a:solidFill>
                  <a:prstClr val="black"/>
                </a:solidFill>
                <a:cs typeface="Calibri"/>
              </a:rPr>
              <a:t>e</a:t>
            </a:r>
            <a:r>
              <a:rPr lang="en-US" sz="2800" dirty="0">
                <a:solidFill>
                  <a:prstClr val="black"/>
                </a:solidFill>
                <a:cs typeface="Calibri"/>
              </a:rPr>
              <a:t> sun</a:t>
            </a:r>
            <a:r>
              <a:rPr lang="en-US" sz="2800" dirty="0" smtClean="0">
                <a:solidFill>
                  <a:prstClr val="black"/>
                </a:solidFill>
                <a:cs typeface="Calibri"/>
              </a:rPr>
              <a:t>)</a:t>
            </a:r>
            <a:endParaRPr lang="en-US" sz="2800" dirty="0">
              <a:solidFill>
                <a:prstClr val="black"/>
              </a:solidFill>
              <a:cs typeface="Calibri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0376569" y="4394393"/>
            <a:ext cx="264367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000" dirty="0" smtClean="0"/>
              <a:t>In Plasma</a:t>
            </a:r>
            <a:endParaRPr lang="en-US" sz="4000" dirty="0"/>
          </a:p>
        </p:txBody>
      </p:sp>
      <p:sp>
        <p:nvSpPr>
          <p:cNvPr id="66" name="object 5"/>
          <p:cNvSpPr/>
          <p:nvPr/>
        </p:nvSpPr>
        <p:spPr>
          <a:xfrm>
            <a:off x="37293595" y="5091874"/>
            <a:ext cx="5440901" cy="390574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TextBox 66"/>
          <p:cNvSpPr txBox="1"/>
          <p:nvPr/>
        </p:nvSpPr>
        <p:spPr>
          <a:xfrm>
            <a:off x="30145920" y="11673477"/>
            <a:ext cx="37864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000" dirty="0" smtClean="0"/>
              <a:t>In ST Tokamaks</a:t>
            </a:r>
            <a:endParaRPr lang="en-US" sz="4000" dirty="0"/>
          </a:p>
        </p:txBody>
      </p:sp>
      <p:sp>
        <p:nvSpPr>
          <p:cNvPr id="68" name="object 13"/>
          <p:cNvSpPr/>
          <p:nvPr/>
        </p:nvSpPr>
        <p:spPr>
          <a:xfrm>
            <a:off x="36146518" y="12090951"/>
            <a:ext cx="6942154" cy="605576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cxnSp>
        <p:nvCxnSpPr>
          <p:cNvPr id="23" name="Straight Connector 22"/>
          <p:cNvCxnSpPr/>
          <p:nvPr/>
        </p:nvCxnSpPr>
        <p:spPr>
          <a:xfrm flipV="1">
            <a:off x="10059689" y="4444447"/>
            <a:ext cx="19058900" cy="40812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880844" y="4749499"/>
            <a:ext cx="48469" cy="13462684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2" name="object 2"/>
          <p:cNvSpPr txBox="1"/>
          <p:nvPr/>
        </p:nvSpPr>
        <p:spPr>
          <a:xfrm>
            <a:off x="1407797" y="14278557"/>
            <a:ext cx="5966371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84200" indent="-5715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sz="4000" dirty="0">
                <a:latin typeface="Calibri"/>
                <a:cs typeface="Calibri"/>
              </a:rPr>
              <a:t>Ex</a:t>
            </a:r>
            <a:r>
              <a:rPr sz="4000" spc="-20" dirty="0">
                <a:latin typeface="Calibri"/>
                <a:cs typeface="Calibri"/>
              </a:rPr>
              <a:t>ter</a:t>
            </a:r>
            <a:r>
              <a:rPr sz="4000" dirty="0">
                <a:latin typeface="Calibri"/>
                <a:cs typeface="Calibri"/>
              </a:rPr>
              <a:t>nal </a:t>
            </a:r>
            <a:r>
              <a:rPr sz="4000" spc="-30" dirty="0" smtClean="0">
                <a:latin typeface="Calibri"/>
                <a:cs typeface="Calibri"/>
              </a:rPr>
              <a:t>H</a:t>
            </a:r>
            <a:r>
              <a:rPr sz="4000" spc="-20" dirty="0" smtClean="0">
                <a:latin typeface="Calibri"/>
                <a:cs typeface="Calibri"/>
              </a:rPr>
              <a:t>e</a:t>
            </a:r>
            <a:r>
              <a:rPr sz="4000" spc="114" dirty="0" smtClean="0">
                <a:latin typeface="Calibri"/>
                <a:cs typeface="Calibri"/>
              </a:rPr>
              <a:t>a</a:t>
            </a:r>
            <a:r>
              <a:rPr lang="en-US" sz="4000" spc="110" dirty="0" smtClean="0">
                <a:latin typeface="Calibri"/>
                <a:cs typeface="Calibri"/>
              </a:rPr>
              <a:t>ti</a:t>
            </a:r>
            <a:r>
              <a:rPr sz="4000" dirty="0" smtClean="0">
                <a:latin typeface="Calibri"/>
                <a:cs typeface="Calibri"/>
              </a:rPr>
              <a:t>n</a:t>
            </a:r>
            <a:r>
              <a:rPr sz="4000" spc="-20" dirty="0" smtClean="0">
                <a:latin typeface="Calibri"/>
                <a:cs typeface="Calibri"/>
              </a:rPr>
              <a:t>g</a:t>
            </a:r>
            <a:r>
              <a:rPr sz="4000" dirty="0" smtClean="0">
                <a:latin typeface="Calibri"/>
                <a:cs typeface="Calibri"/>
              </a:rPr>
              <a:t> </a:t>
            </a:r>
            <a:r>
              <a:rPr sz="4000" dirty="0">
                <a:latin typeface="Calibri"/>
                <a:cs typeface="Calibri"/>
              </a:rPr>
              <a:t>S</a:t>
            </a:r>
            <a:r>
              <a:rPr sz="4000" spc="-5" dirty="0">
                <a:latin typeface="Calibri"/>
                <a:cs typeface="Calibri"/>
              </a:rPr>
              <a:t>o</a:t>
            </a:r>
            <a:r>
              <a:rPr sz="4000" dirty="0">
                <a:latin typeface="Calibri"/>
                <a:cs typeface="Calibri"/>
              </a:rPr>
              <a:t>u</a:t>
            </a:r>
            <a:r>
              <a:rPr sz="4000" spc="-20" dirty="0">
                <a:latin typeface="Calibri"/>
                <a:cs typeface="Calibri"/>
              </a:rPr>
              <a:t>rce</a:t>
            </a:r>
            <a:r>
              <a:rPr sz="4000" dirty="0">
                <a:latin typeface="Calibri"/>
                <a:cs typeface="Calibri"/>
              </a:rPr>
              <a:t>s</a:t>
            </a:r>
          </a:p>
        </p:txBody>
      </p:sp>
      <p:sp>
        <p:nvSpPr>
          <p:cNvPr id="53" name="object 4"/>
          <p:cNvSpPr/>
          <p:nvPr/>
        </p:nvSpPr>
        <p:spPr>
          <a:xfrm>
            <a:off x="1930469" y="15459204"/>
            <a:ext cx="4432610" cy="374530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3"/>
          <p:cNvSpPr/>
          <p:nvPr/>
        </p:nvSpPr>
        <p:spPr>
          <a:xfrm>
            <a:off x="6528068" y="15488221"/>
            <a:ext cx="5738916" cy="3587837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TextBox 24"/>
          <p:cNvSpPr txBox="1"/>
          <p:nvPr/>
        </p:nvSpPr>
        <p:spPr>
          <a:xfrm>
            <a:off x="15049500" y="16328421"/>
            <a:ext cx="184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800" dirty="0"/>
          </a:p>
        </p:txBody>
      </p:sp>
      <p:sp>
        <p:nvSpPr>
          <p:cNvPr id="27" name="TextBox 26"/>
          <p:cNvSpPr txBox="1"/>
          <p:nvPr/>
        </p:nvSpPr>
        <p:spPr>
          <a:xfrm>
            <a:off x="12036451" y="15394108"/>
            <a:ext cx="488227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Neutrons </a:t>
            </a:r>
            <a:r>
              <a:rPr lang="en-US" sz="2800" dirty="0"/>
              <a:t>are emitted in fusion. Being uncharged particles they are not aﬀected by </a:t>
            </a:r>
            <a:r>
              <a:rPr lang="en-US" sz="2800" dirty="0" smtClean="0"/>
              <a:t>B‐ﬁeld -­‐- hence </a:t>
            </a:r>
            <a:r>
              <a:rPr lang="en-US" sz="2800" dirty="0"/>
              <a:t>will bombard the inner wall of the tokamak :</a:t>
            </a:r>
          </a:p>
          <a:p>
            <a:r>
              <a:rPr lang="en-US" sz="2800" dirty="0"/>
              <a:t>i.e., they can cause damage to</a:t>
            </a:r>
          </a:p>
          <a:p>
            <a:r>
              <a:rPr lang="en-US" sz="2800" dirty="0"/>
              <a:t>Neutral beam injector, ICRF antennas …..</a:t>
            </a:r>
          </a:p>
        </p:txBody>
      </p:sp>
      <p:sp>
        <p:nvSpPr>
          <p:cNvPr id="63" name="object 5"/>
          <p:cNvSpPr/>
          <p:nvPr/>
        </p:nvSpPr>
        <p:spPr>
          <a:xfrm>
            <a:off x="16584571" y="15381585"/>
            <a:ext cx="5111748" cy="3378057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TextBox 27"/>
          <p:cNvSpPr txBox="1"/>
          <p:nvPr/>
        </p:nvSpPr>
        <p:spPr>
          <a:xfrm>
            <a:off x="6775427" y="15162524"/>
            <a:ext cx="393402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Neutral Beam Injector (900 tons)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127327" y="14991366"/>
            <a:ext cx="172431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ICRF Antenna</a:t>
            </a:r>
          </a:p>
        </p:txBody>
      </p:sp>
      <p:cxnSp>
        <p:nvCxnSpPr>
          <p:cNvPr id="64" name="Straight Connector 63"/>
          <p:cNvCxnSpPr/>
          <p:nvPr/>
        </p:nvCxnSpPr>
        <p:spPr>
          <a:xfrm>
            <a:off x="29623488" y="4692685"/>
            <a:ext cx="2312" cy="6959556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flipV="1">
            <a:off x="21926345" y="12189835"/>
            <a:ext cx="7051356" cy="27559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21948770" y="13070861"/>
            <a:ext cx="13878" cy="4776685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8" name="object 2"/>
          <p:cNvSpPr txBox="1"/>
          <p:nvPr/>
        </p:nvSpPr>
        <p:spPr>
          <a:xfrm>
            <a:off x="22564890" y="19180301"/>
            <a:ext cx="6570062" cy="9848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84200" indent="-5715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sz="3200" spc="-15" dirty="0">
                <a:latin typeface="Calibri"/>
                <a:cs typeface="Calibri"/>
              </a:rPr>
              <a:t>P</a:t>
            </a:r>
            <a:r>
              <a:rPr sz="3200" spc="-5" dirty="0">
                <a:latin typeface="Calibri"/>
                <a:cs typeface="Calibri"/>
              </a:rPr>
              <a:t>o</a:t>
            </a:r>
            <a:r>
              <a:rPr sz="3200" dirty="0">
                <a:latin typeface="Calibri"/>
                <a:cs typeface="Calibri"/>
              </a:rPr>
              <a:t>ssibl</a:t>
            </a:r>
            <a:r>
              <a:rPr sz="3200" spc="-15" dirty="0">
                <a:latin typeface="Calibri"/>
                <a:cs typeface="Calibri"/>
              </a:rPr>
              <a:t>e</a:t>
            </a:r>
            <a:r>
              <a:rPr sz="3200" dirty="0">
                <a:latin typeface="Calibri"/>
                <a:cs typeface="Calibri"/>
              </a:rPr>
              <a:t> f</a:t>
            </a:r>
            <a:r>
              <a:rPr sz="3200" spc="-15" dirty="0">
                <a:latin typeface="Calibri"/>
                <a:cs typeface="Calibri"/>
              </a:rPr>
              <a:t>re</a:t>
            </a:r>
            <a:r>
              <a:rPr sz="3200" dirty="0">
                <a:latin typeface="Calibri"/>
                <a:cs typeface="Calibri"/>
              </a:rPr>
              <a:t>qu</a:t>
            </a:r>
            <a:r>
              <a:rPr sz="3200" spc="-15" dirty="0">
                <a:latin typeface="Calibri"/>
                <a:cs typeface="Calibri"/>
              </a:rPr>
              <a:t>e</a:t>
            </a:r>
            <a:r>
              <a:rPr sz="3200" dirty="0">
                <a:latin typeface="Calibri"/>
                <a:cs typeface="Calibri"/>
              </a:rPr>
              <a:t>n</a:t>
            </a:r>
            <a:r>
              <a:rPr sz="3200" spc="-15" dirty="0">
                <a:latin typeface="Calibri"/>
                <a:cs typeface="Calibri"/>
              </a:rPr>
              <a:t>cy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r</a:t>
            </a:r>
            <a:r>
              <a:rPr sz="3200" dirty="0">
                <a:latin typeface="Calibri"/>
                <a:cs typeface="Calibri"/>
              </a:rPr>
              <a:t>an</a:t>
            </a:r>
            <a:r>
              <a:rPr sz="3200" spc="-15" dirty="0">
                <a:latin typeface="Calibri"/>
                <a:cs typeface="Calibri"/>
              </a:rPr>
              <a:t>ge</a:t>
            </a:r>
            <a:r>
              <a:rPr sz="3200" dirty="0">
                <a:latin typeface="Calibri"/>
                <a:cs typeface="Calibri"/>
              </a:rPr>
              <a:t>s (shad</a:t>
            </a:r>
            <a:r>
              <a:rPr sz="3200" spc="-15" dirty="0">
                <a:latin typeface="Calibri"/>
                <a:cs typeface="Calibri"/>
              </a:rPr>
              <a:t>e</a:t>
            </a:r>
            <a:r>
              <a:rPr sz="3200" dirty="0">
                <a:latin typeface="Calibri"/>
                <a:cs typeface="Calibri"/>
              </a:rPr>
              <a:t>d</a:t>
            </a:r>
            <a:r>
              <a:rPr sz="3200" dirty="0" smtClean="0">
                <a:latin typeface="Calibri"/>
                <a:cs typeface="Calibri"/>
              </a:rPr>
              <a:t>)</a:t>
            </a:r>
            <a:r>
              <a:rPr sz="3200" spc="-495" dirty="0" smtClean="0">
                <a:latin typeface="Calibri"/>
                <a:cs typeface="Calibri"/>
              </a:rPr>
              <a:t>­</a:t>
            </a:r>
            <a:endParaRPr lang="en-US" sz="3200" spc="-495" dirty="0" smtClean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lang="en-US" sz="3200" spc="-495" dirty="0">
                <a:latin typeface="Calibri"/>
                <a:cs typeface="Calibri"/>
              </a:rPr>
              <a:t> </a:t>
            </a:r>
            <a:r>
              <a:rPr lang="en-US" sz="3200" spc="-495" dirty="0" smtClean="0">
                <a:latin typeface="Calibri"/>
                <a:cs typeface="Calibri"/>
              </a:rPr>
              <a:t>              </a:t>
            </a:r>
            <a:r>
              <a:rPr sz="3200" dirty="0" smtClean="0">
                <a:latin typeface="Calibri"/>
                <a:cs typeface="Calibri"/>
              </a:rPr>
              <a:t> </a:t>
            </a:r>
            <a:r>
              <a:rPr lang="en-US" sz="3200" dirty="0" smtClean="0">
                <a:latin typeface="Calibri"/>
                <a:cs typeface="Calibri"/>
              </a:rPr>
              <a:t>-D</a:t>
            </a:r>
            <a:r>
              <a:rPr sz="3200" spc="-15" dirty="0" smtClean="0">
                <a:latin typeface="Calibri"/>
                <a:cs typeface="Calibri"/>
              </a:rPr>
              <a:t>eterm</a:t>
            </a:r>
            <a:r>
              <a:rPr sz="3200" dirty="0" smtClean="0">
                <a:latin typeface="Calibri"/>
                <a:cs typeface="Calibri"/>
              </a:rPr>
              <a:t>in</a:t>
            </a:r>
            <a:r>
              <a:rPr sz="3200" spc="-15" dirty="0" smtClean="0">
                <a:latin typeface="Calibri"/>
                <a:cs typeface="Calibri"/>
              </a:rPr>
              <a:t>e</a:t>
            </a:r>
            <a:r>
              <a:rPr sz="3200" dirty="0" smtClean="0">
                <a:latin typeface="Calibri"/>
                <a:cs typeface="Calibri"/>
              </a:rPr>
              <a:t>d b</a:t>
            </a:r>
            <a:r>
              <a:rPr sz="3200" spc="-15" dirty="0" smtClean="0">
                <a:latin typeface="Calibri"/>
                <a:cs typeface="Calibri"/>
              </a:rPr>
              <a:t>y</a:t>
            </a:r>
            <a:r>
              <a:rPr sz="3200" dirty="0" smtClean="0">
                <a:latin typeface="Calibri"/>
                <a:cs typeface="Calibri"/>
              </a:rPr>
              <a:t> plas</a:t>
            </a:r>
            <a:r>
              <a:rPr sz="3200" spc="-20" dirty="0" smtClean="0">
                <a:latin typeface="Calibri"/>
                <a:cs typeface="Calibri"/>
              </a:rPr>
              <a:t>m</a:t>
            </a:r>
            <a:r>
              <a:rPr sz="3200" dirty="0" smtClean="0">
                <a:latin typeface="Calibri"/>
                <a:cs typeface="Calibri"/>
              </a:rPr>
              <a:t>a</a:t>
            </a:r>
            <a:r>
              <a:rPr sz="3200" spc="-5" dirty="0" smtClean="0">
                <a:latin typeface="Calibri"/>
                <a:cs typeface="Calibri"/>
              </a:rPr>
              <a:t> </a:t>
            </a:r>
            <a:r>
              <a:rPr sz="3200" spc="-15" dirty="0" smtClean="0">
                <a:latin typeface="Calibri"/>
                <a:cs typeface="Calibri"/>
              </a:rPr>
              <a:t>eq</a:t>
            </a:r>
            <a:r>
              <a:rPr sz="3200" dirty="0" smtClean="0">
                <a:latin typeface="Calibri"/>
                <a:cs typeface="Calibri"/>
              </a:rPr>
              <a:t>uilibria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59" name="object 4"/>
          <p:cNvSpPr/>
          <p:nvPr/>
        </p:nvSpPr>
        <p:spPr>
          <a:xfrm>
            <a:off x="22406934" y="20554985"/>
            <a:ext cx="7978864" cy="3974636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2"/>
          <p:cNvSpPr txBox="1"/>
          <p:nvPr/>
        </p:nvSpPr>
        <p:spPr>
          <a:xfrm>
            <a:off x="22880010" y="25431303"/>
            <a:ext cx="7457948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sz="3200" spc="-20" dirty="0">
                <a:latin typeface="Calibri"/>
                <a:cs typeface="Calibri"/>
              </a:rPr>
              <a:t>Actual C</a:t>
            </a:r>
            <a:r>
              <a:rPr sz="3200" spc="-5" dirty="0">
                <a:latin typeface="Calibri"/>
                <a:cs typeface="Calibri"/>
              </a:rPr>
              <a:t>o</a:t>
            </a:r>
            <a:r>
              <a:rPr sz="3200" spc="-30" dirty="0">
                <a:latin typeface="Calibri"/>
                <a:cs typeface="Calibri"/>
              </a:rPr>
              <a:t>m</a:t>
            </a:r>
            <a:r>
              <a:rPr sz="3200" dirty="0">
                <a:latin typeface="Calibri"/>
                <a:cs typeface="Calibri"/>
              </a:rPr>
              <a:t>p</a:t>
            </a:r>
            <a:r>
              <a:rPr sz="3200" spc="-20" dirty="0">
                <a:latin typeface="Calibri"/>
                <a:cs typeface="Calibri"/>
              </a:rPr>
              <a:t>ar</a:t>
            </a:r>
            <a:r>
              <a:rPr sz="3200" dirty="0">
                <a:latin typeface="Calibri"/>
                <a:cs typeface="Calibri"/>
              </a:rPr>
              <a:t>is</a:t>
            </a:r>
            <a:r>
              <a:rPr sz="3200" spc="-5" dirty="0">
                <a:latin typeface="Calibri"/>
                <a:cs typeface="Calibri"/>
              </a:rPr>
              <a:t>o</a:t>
            </a:r>
            <a:r>
              <a:rPr sz="3200" dirty="0">
                <a:latin typeface="Calibri"/>
                <a:cs typeface="Calibri"/>
              </a:rPr>
              <a:t>n to Exp</a:t>
            </a:r>
            <a:r>
              <a:rPr sz="3200" spc="-20" dirty="0">
                <a:latin typeface="Calibri"/>
                <a:cs typeface="Calibri"/>
              </a:rPr>
              <a:t>er</a:t>
            </a:r>
            <a:r>
              <a:rPr sz="3200" dirty="0">
                <a:latin typeface="Calibri"/>
                <a:cs typeface="Calibri"/>
              </a:rPr>
              <a:t>i</a:t>
            </a:r>
            <a:r>
              <a:rPr sz="3200" spc="-25" dirty="0">
                <a:latin typeface="Calibri"/>
                <a:cs typeface="Calibri"/>
              </a:rPr>
              <a:t>me</a:t>
            </a:r>
            <a:r>
              <a:rPr sz="3200" dirty="0">
                <a:latin typeface="Calibri"/>
                <a:cs typeface="Calibri"/>
              </a:rPr>
              <a:t>ntal </a:t>
            </a:r>
            <a:r>
              <a:rPr sz="3200" spc="-5" dirty="0">
                <a:latin typeface="Calibri"/>
                <a:cs typeface="Calibri"/>
              </a:rPr>
              <a:t>D</a:t>
            </a:r>
            <a:r>
              <a:rPr sz="3200" spc="-15" dirty="0">
                <a:latin typeface="Calibri"/>
                <a:cs typeface="Calibri"/>
              </a:rPr>
              <a:t>ata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73" name="object 4"/>
          <p:cNvSpPr txBox="1"/>
          <p:nvPr/>
        </p:nvSpPr>
        <p:spPr>
          <a:xfrm>
            <a:off x="23169608" y="25922144"/>
            <a:ext cx="9031262" cy="5047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96520" indent="-342900">
              <a:lnSpc>
                <a:spcPts val="2800"/>
              </a:lnSpc>
              <a:buClr>
                <a:srgbClr val="FFFFFF"/>
              </a:buClr>
              <a:buFont typeface="Arial"/>
              <a:buChar char="•"/>
              <a:tabLst>
                <a:tab pos="355600" algn="l"/>
                <a:tab pos="2400935" algn="l"/>
              </a:tabLst>
            </a:pPr>
            <a:r>
              <a:rPr sz="2400" spc="-15" dirty="0" smtClean="0">
                <a:latin typeface="Calibri"/>
                <a:cs typeface="Calibri"/>
              </a:rPr>
              <a:t>P</a:t>
            </a:r>
            <a:r>
              <a:rPr sz="2400" spc="-5" dirty="0" smtClean="0">
                <a:latin typeface="Calibri"/>
                <a:cs typeface="Calibri"/>
              </a:rPr>
              <a:t>o</a:t>
            </a:r>
            <a:r>
              <a:rPr sz="2400" spc="-10" dirty="0" smtClean="0">
                <a:latin typeface="Calibri"/>
                <a:cs typeface="Calibri"/>
              </a:rPr>
              <a:t>te</a:t>
            </a:r>
            <a:r>
              <a:rPr sz="2400" dirty="0" smtClean="0">
                <a:latin typeface="Calibri"/>
                <a:cs typeface="Calibri"/>
              </a:rPr>
              <a:t>n</a:t>
            </a:r>
            <a:r>
              <a:rPr lang="en-US" sz="2400" spc="130" dirty="0" smtClean="0">
                <a:latin typeface="Calibri"/>
                <a:cs typeface="Calibri"/>
              </a:rPr>
              <a:t>ti</a:t>
            </a:r>
            <a:r>
              <a:rPr sz="2400" dirty="0" smtClean="0">
                <a:latin typeface="Calibri"/>
                <a:cs typeface="Calibri"/>
              </a:rPr>
              <a:t>al </a:t>
            </a:r>
            <a:r>
              <a:rPr sz="2400" spc="-15" dirty="0">
                <a:latin typeface="Calibri"/>
                <a:cs typeface="Calibri"/>
              </a:rPr>
              <a:t>g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als</a:t>
            </a:r>
            <a:r>
              <a:rPr sz="2400" spc="-10" dirty="0">
                <a:latin typeface="Calibri"/>
                <a:cs typeface="Calibri"/>
              </a:rPr>
              <a:t>:</a:t>
            </a:r>
            <a:r>
              <a:rPr sz="2400" dirty="0">
                <a:latin typeface="Calibri"/>
                <a:cs typeface="Calibri"/>
              </a:rPr>
              <a:t>	</a:t>
            </a:r>
            <a:r>
              <a:rPr sz="2400" dirty="0" smtClean="0">
                <a:latin typeface="Calibri"/>
                <a:cs typeface="Calibri"/>
              </a:rPr>
              <a:t>stabili</a:t>
            </a:r>
            <a:r>
              <a:rPr sz="2400" spc="40" dirty="0" smtClean="0">
                <a:latin typeface="Calibri"/>
                <a:cs typeface="Calibri"/>
              </a:rPr>
              <a:t>za</a:t>
            </a:r>
            <a:r>
              <a:rPr lang="en-US" sz="2400" spc="40" dirty="0" smtClean="0">
                <a:latin typeface="Calibri"/>
                <a:cs typeface="Calibri"/>
              </a:rPr>
              <a:t>ti</a:t>
            </a:r>
            <a:r>
              <a:rPr sz="2400" spc="-5" dirty="0" smtClean="0">
                <a:latin typeface="Calibri"/>
                <a:cs typeface="Calibri"/>
              </a:rPr>
              <a:t>o</a:t>
            </a:r>
            <a:r>
              <a:rPr sz="2400" dirty="0" smtClean="0">
                <a:latin typeface="Calibri"/>
                <a:cs typeface="Calibri"/>
              </a:rPr>
              <a:t>n 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f t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spc="-15" dirty="0">
                <a:latin typeface="Calibri"/>
                <a:cs typeface="Calibri"/>
              </a:rPr>
              <a:t>kamak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c</a:t>
            </a:r>
            <a:r>
              <a:rPr sz="2400" dirty="0">
                <a:latin typeface="Calibri"/>
                <a:cs typeface="Calibri"/>
              </a:rPr>
              <a:t>u</a:t>
            </a:r>
            <a:r>
              <a:rPr sz="2400" spc="-10" dirty="0">
                <a:latin typeface="Calibri"/>
                <a:cs typeface="Calibri"/>
              </a:rPr>
              <a:t>rre</a:t>
            </a:r>
            <a:r>
              <a:rPr sz="2400" dirty="0">
                <a:latin typeface="Calibri"/>
                <a:cs typeface="Calibri"/>
              </a:rPr>
              <a:t>n</a:t>
            </a:r>
            <a:r>
              <a:rPr sz="2400" spc="-10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 p</a:t>
            </a:r>
            <a:r>
              <a:rPr sz="2400" spc="-10" dirty="0">
                <a:latin typeface="Calibri"/>
                <a:cs typeface="Calibri"/>
              </a:rPr>
              <a:t>r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ﬁl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s</a:t>
            </a:r>
            <a:r>
              <a:rPr sz="2400" spc="-10" dirty="0">
                <a:latin typeface="Calibri"/>
                <a:cs typeface="Calibri"/>
              </a:rPr>
              <a:t>,</a:t>
            </a:r>
            <a:r>
              <a:rPr sz="2400" dirty="0">
                <a:latin typeface="Calibri"/>
                <a:cs typeface="Calibri"/>
              </a:rPr>
              <a:t> p</a:t>
            </a:r>
            <a:r>
              <a:rPr sz="2400" spc="-10" dirty="0">
                <a:latin typeface="Calibri"/>
                <a:cs typeface="Calibri"/>
              </a:rPr>
              <a:t>r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ﬁl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shapin</a:t>
            </a:r>
            <a:r>
              <a:rPr sz="2400" spc="-15" dirty="0">
                <a:latin typeface="Calibri"/>
                <a:cs typeface="Calibri"/>
              </a:rPr>
              <a:t>g</a:t>
            </a:r>
            <a:r>
              <a:rPr sz="2400" dirty="0">
                <a:latin typeface="Calibri"/>
                <a:cs typeface="Calibri"/>
              </a:rPr>
              <a:t> f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spc="-10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 smtClean="0">
                <a:latin typeface="Calibri"/>
                <a:cs typeface="Calibri"/>
              </a:rPr>
              <a:t>o</a:t>
            </a:r>
            <a:r>
              <a:rPr sz="2400" dirty="0" smtClean="0">
                <a:latin typeface="Calibri"/>
                <a:cs typeface="Calibri"/>
              </a:rPr>
              <a:t>p</a:t>
            </a:r>
            <a:r>
              <a:rPr lang="en-US" sz="2400" spc="130" dirty="0" smtClean="0">
                <a:latin typeface="Calibri"/>
                <a:cs typeface="Calibri"/>
              </a:rPr>
              <a:t>ti</a:t>
            </a:r>
            <a:r>
              <a:rPr sz="2400" spc="-20" dirty="0" smtClean="0">
                <a:latin typeface="Calibri"/>
                <a:cs typeface="Calibri"/>
              </a:rPr>
              <a:t>m</a:t>
            </a:r>
            <a:r>
              <a:rPr sz="2400" dirty="0" smtClean="0">
                <a:latin typeface="Calibri"/>
                <a:cs typeface="Calibri"/>
              </a:rPr>
              <a:t>izin</a:t>
            </a:r>
            <a:r>
              <a:rPr sz="2400" spc="-15" dirty="0" smtClean="0">
                <a:latin typeface="Calibri"/>
                <a:cs typeface="Calibri"/>
              </a:rPr>
              <a:t>g</a:t>
            </a:r>
            <a:endParaRPr sz="24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15"/>
              </a:spcBef>
              <a:buClr>
                <a:srgbClr val="FFFFFF"/>
              </a:buClr>
              <a:buFont typeface="Arial"/>
              <a:buChar char="•"/>
              <a:tabLst>
                <a:tab pos="355600" algn="l"/>
              </a:tabLst>
            </a:pPr>
            <a:r>
              <a:rPr sz="2400" dirty="0">
                <a:latin typeface="Calibri"/>
                <a:cs typeface="Calibri"/>
              </a:rPr>
              <a:t>On/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ﬀ</a:t>
            </a:r>
            <a:r>
              <a:rPr sz="2400" spc="-495" dirty="0">
                <a:latin typeface="Calibri"/>
                <a:cs typeface="Calibri"/>
              </a:rPr>
              <a:t>-­‐</a:t>
            </a:r>
            <a:r>
              <a:rPr sz="2400" dirty="0">
                <a:latin typeface="Calibri"/>
                <a:cs typeface="Calibri"/>
              </a:rPr>
              <a:t> axis l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spc="-15" dirty="0">
                <a:latin typeface="Calibri"/>
                <a:cs typeface="Calibri"/>
              </a:rPr>
              <a:t>c</a:t>
            </a:r>
            <a:r>
              <a:rPr sz="2400" dirty="0">
                <a:latin typeface="Calibri"/>
                <a:cs typeface="Calibri"/>
              </a:rPr>
              <a:t>ali</a:t>
            </a:r>
            <a:r>
              <a:rPr sz="2400" spc="-15" dirty="0">
                <a:latin typeface="Calibri"/>
                <a:cs typeface="Calibri"/>
              </a:rPr>
              <a:t>ze</a:t>
            </a:r>
            <a:r>
              <a:rPr sz="2400" dirty="0">
                <a:latin typeface="Calibri"/>
                <a:cs typeface="Calibri"/>
              </a:rPr>
              <a:t>d </a:t>
            </a:r>
            <a:r>
              <a:rPr sz="2400" dirty="0" smtClean="0">
                <a:latin typeface="Calibri"/>
                <a:cs typeface="Calibri"/>
              </a:rPr>
              <a:t>h</a:t>
            </a:r>
            <a:r>
              <a:rPr sz="2400" spc="-15" dirty="0" smtClean="0">
                <a:latin typeface="Calibri"/>
                <a:cs typeface="Calibri"/>
              </a:rPr>
              <a:t>e</a:t>
            </a:r>
            <a:r>
              <a:rPr sz="2400" spc="70" dirty="0" smtClean="0">
                <a:latin typeface="Calibri"/>
                <a:cs typeface="Calibri"/>
              </a:rPr>
              <a:t>a</a:t>
            </a:r>
            <a:r>
              <a:rPr lang="en-US" sz="2400" spc="70" dirty="0" smtClean="0">
                <a:latin typeface="Calibri"/>
                <a:cs typeface="Calibri"/>
              </a:rPr>
              <a:t>ti</a:t>
            </a:r>
            <a:r>
              <a:rPr sz="2400" dirty="0" smtClean="0">
                <a:latin typeface="Calibri"/>
                <a:cs typeface="Calibri"/>
              </a:rPr>
              <a:t>n</a:t>
            </a:r>
            <a:r>
              <a:rPr sz="2400" spc="-15" dirty="0" smtClean="0">
                <a:latin typeface="Calibri"/>
                <a:cs typeface="Calibri"/>
              </a:rPr>
              <a:t>g</a:t>
            </a:r>
            <a:r>
              <a:rPr sz="2400" dirty="0" smtClean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 </a:t>
            </a:r>
            <a:r>
              <a:rPr sz="2400" spc="-15" dirty="0">
                <a:latin typeface="Calibri"/>
                <a:cs typeface="Calibri"/>
              </a:rPr>
              <a:t>c</a:t>
            </a:r>
            <a:r>
              <a:rPr sz="2400" dirty="0">
                <a:latin typeface="Calibri"/>
                <a:cs typeface="Calibri"/>
              </a:rPr>
              <a:t>u</a:t>
            </a:r>
            <a:r>
              <a:rPr sz="2400" spc="-10" dirty="0">
                <a:latin typeface="Calibri"/>
                <a:cs typeface="Calibri"/>
              </a:rPr>
              <a:t>rre</a:t>
            </a:r>
            <a:r>
              <a:rPr sz="2400" dirty="0">
                <a:latin typeface="Calibri"/>
                <a:cs typeface="Calibri"/>
              </a:rPr>
              <a:t>n</a:t>
            </a:r>
            <a:r>
              <a:rPr sz="2400" spc="-10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 d</a:t>
            </a:r>
            <a:r>
              <a:rPr sz="2400" spc="-10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-15" dirty="0">
                <a:latin typeface="Calibri"/>
                <a:cs typeface="Calibri"/>
              </a:rPr>
              <a:t>ve</a:t>
            </a:r>
            <a:endParaRPr sz="24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20"/>
              </a:spcBef>
              <a:buClr>
                <a:srgbClr val="FFFFFF"/>
              </a:buClr>
              <a:buFont typeface="Arial"/>
              <a:buChar char="•"/>
              <a:tabLst>
                <a:tab pos="355600" algn="l"/>
              </a:tabLst>
            </a:pPr>
            <a:r>
              <a:rPr sz="2400" dirty="0">
                <a:latin typeface="Calibri"/>
                <a:cs typeface="Calibri"/>
              </a:rPr>
              <a:t>ECE </a:t>
            </a:r>
            <a:r>
              <a:rPr sz="2400" spc="-20" dirty="0">
                <a:latin typeface="Calibri"/>
                <a:cs typeface="Calibri"/>
              </a:rPr>
              <a:t>emissi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n </a:t>
            </a:r>
            <a:r>
              <a:rPr sz="2400" dirty="0" smtClean="0">
                <a:latin typeface="Calibri"/>
                <a:cs typeface="Calibri"/>
              </a:rPr>
              <a:t>si</a:t>
            </a:r>
            <a:r>
              <a:rPr sz="2400" spc="-20" dirty="0" smtClean="0">
                <a:latin typeface="Calibri"/>
                <a:cs typeface="Calibri"/>
              </a:rPr>
              <a:t>m</a:t>
            </a:r>
            <a:r>
              <a:rPr sz="2400" dirty="0" smtClean="0">
                <a:latin typeface="Calibri"/>
                <a:cs typeface="Calibri"/>
              </a:rPr>
              <a:t>ul</a:t>
            </a:r>
            <a:r>
              <a:rPr sz="2400" spc="70" dirty="0" smtClean="0">
                <a:latin typeface="Calibri"/>
                <a:cs typeface="Calibri"/>
              </a:rPr>
              <a:t>a</a:t>
            </a:r>
            <a:r>
              <a:rPr lang="en-US" sz="2400" spc="70" dirty="0" smtClean="0">
                <a:latin typeface="Calibri"/>
                <a:cs typeface="Calibri"/>
              </a:rPr>
              <a:t>ti</a:t>
            </a:r>
            <a:r>
              <a:rPr sz="2400" spc="-5" dirty="0" smtClean="0">
                <a:latin typeface="Calibri"/>
                <a:cs typeface="Calibri"/>
              </a:rPr>
              <a:t>o</a:t>
            </a:r>
            <a:r>
              <a:rPr sz="2400" dirty="0" smtClean="0">
                <a:latin typeface="Calibri"/>
                <a:cs typeface="Calibri"/>
              </a:rPr>
              <a:t>ns </a:t>
            </a:r>
            <a:r>
              <a:rPr sz="2400" spc="-15" dirty="0">
                <a:latin typeface="Calibri"/>
                <a:cs typeface="Calibri"/>
              </a:rPr>
              <a:t>v</a:t>
            </a:r>
            <a:r>
              <a:rPr sz="2400" dirty="0">
                <a:latin typeface="Calibri"/>
                <a:cs typeface="Calibri"/>
              </a:rPr>
              <a:t>s. 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xp</a:t>
            </a:r>
            <a:r>
              <a:rPr sz="2400" spc="-15" dirty="0">
                <a:latin typeface="Calibri"/>
                <a:cs typeface="Calibri"/>
              </a:rPr>
              <a:t>er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-20" dirty="0">
                <a:latin typeface="Calibri"/>
                <a:cs typeface="Calibri"/>
              </a:rPr>
              <a:t>me</a:t>
            </a:r>
            <a:r>
              <a:rPr sz="2400" dirty="0">
                <a:latin typeface="Calibri"/>
                <a:cs typeface="Calibri"/>
              </a:rPr>
              <a:t>n</a:t>
            </a:r>
            <a:r>
              <a:rPr sz="2400" spc="-10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 (</a:t>
            </a:r>
            <a:r>
              <a:rPr sz="2400" spc="-20" dirty="0">
                <a:latin typeface="Calibri"/>
                <a:cs typeface="Calibri"/>
              </a:rPr>
              <a:t>MA</a:t>
            </a:r>
            <a:r>
              <a:rPr sz="2400" dirty="0">
                <a:latin typeface="Calibri"/>
                <a:cs typeface="Calibri"/>
              </a:rPr>
              <a:t>ST</a:t>
            </a:r>
            <a:r>
              <a:rPr sz="2400" spc="-10" dirty="0">
                <a:latin typeface="Calibri"/>
                <a:cs typeface="Calibri"/>
              </a:rPr>
              <a:t>,</a:t>
            </a:r>
            <a:r>
              <a:rPr sz="2400" dirty="0">
                <a:latin typeface="Calibri"/>
                <a:cs typeface="Calibri"/>
              </a:rPr>
              <a:t> sh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spc="-10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#</a:t>
            </a:r>
            <a:r>
              <a:rPr sz="2400" spc="-15" dirty="0" smtClean="0">
                <a:latin typeface="Calibri"/>
                <a:cs typeface="Calibri"/>
              </a:rPr>
              <a:t>7789</a:t>
            </a:r>
            <a:r>
              <a:rPr sz="2400" dirty="0" smtClean="0">
                <a:latin typeface="Calibri"/>
                <a:cs typeface="Calibri"/>
              </a:rPr>
              <a:t>)</a:t>
            </a:r>
          </a:p>
          <a:p>
            <a:pPr marL="5312410" marR="56515">
              <a:lnSpc>
                <a:spcPts val="2100"/>
              </a:lnSpc>
              <a:spcBef>
                <a:spcPts val="1535"/>
              </a:spcBef>
            </a:pPr>
            <a:r>
              <a:rPr sz="2400" b="1" spc="-10" dirty="0" smtClean="0">
                <a:latin typeface="Calibri"/>
                <a:cs typeface="Calibri"/>
              </a:rPr>
              <a:t>Sim</a:t>
            </a:r>
            <a:r>
              <a:rPr sz="2400" b="1" spc="5" dirty="0" smtClean="0">
                <a:latin typeface="Calibri"/>
                <a:cs typeface="Calibri"/>
              </a:rPr>
              <a:t>ula</a:t>
            </a:r>
            <a:r>
              <a:rPr lang="en-US" sz="2400" b="1" spc="5" dirty="0" smtClean="0">
                <a:latin typeface="Calibri"/>
                <a:cs typeface="Calibri"/>
              </a:rPr>
              <a:t>ti</a:t>
            </a:r>
            <a:r>
              <a:rPr sz="2400" b="1" spc="-10" dirty="0" smtClean="0">
                <a:latin typeface="Calibri"/>
                <a:cs typeface="Calibri"/>
              </a:rPr>
              <a:t>ons</a:t>
            </a:r>
            <a:r>
              <a:rPr sz="2400" b="1" spc="-5" dirty="0" smtClean="0">
                <a:latin typeface="Calibri"/>
                <a:cs typeface="Calibri"/>
              </a:rPr>
              <a:t> </a:t>
            </a:r>
            <a:r>
              <a:rPr sz="2400" b="1" dirty="0" smtClean="0">
                <a:latin typeface="Calibri"/>
                <a:cs typeface="Calibri"/>
              </a:rPr>
              <a:t>for</a:t>
            </a:r>
            <a:r>
              <a:rPr sz="2400" b="1" spc="-5" dirty="0" smtClean="0">
                <a:latin typeface="Calibri"/>
                <a:cs typeface="Calibri"/>
              </a:rPr>
              <a:t> va</a:t>
            </a:r>
            <a:r>
              <a:rPr sz="2400" b="1" dirty="0" smtClean="0">
                <a:latin typeface="Calibri"/>
                <a:cs typeface="Calibri"/>
              </a:rPr>
              <a:t>r</a:t>
            </a:r>
            <a:r>
              <a:rPr sz="2400" b="1" spc="-10" dirty="0" smtClean="0">
                <a:latin typeface="Calibri"/>
                <a:cs typeface="Calibri"/>
              </a:rPr>
              <a:t>ious</a:t>
            </a:r>
            <a:r>
              <a:rPr sz="2400" b="1" spc="-5" dirty="0" smtClean="0">
                <a:latin typeface="Calibri"/>
                <a:cs typeface="Calibri"/>
              </a:rPr>
              <a:t> </a:t>
            </a:r>
            <a:r>
              <a:rPr sz="2400" b="1" spc="-10" dirty="0" smtClean="0">
                <a:latin typeface="Calibri"/>
                <a:cs typeface="Calibri"/>
              </a:rPr>
              <a:t>antenna</a:t>
            </a:r>
            <a:r>
              <a:rPr sz="2400" b="1" spc="-5" dirty="0" smtClean="0">
                <a:latin typeface="Calibri"/>
                <a:cs typeface="Calibri"/>
              </a:rPr>
              <a:t> </a:t>
            </a:r>
            <a:r>
              <a:rPr sz="2400" b="1" dirty="0" smtClean="0">
                <a:latin typeface="Calibri"/>
                <a:cs typeface="Calibri"/>
              </a:rPr>
              <a:t>orie</a:t>
            </a:r>
            <a:r>
              <a:rPr sz="2400" b="1" spc="5" dirty="0" smtClean="0">
                <a:latin typeface="Calibri"/>
                <a:cs typeface="Calibri"/>
              </a:rPr>
              <a:t>nta</a:t>
            </a:r>
            <a:r>
              <a:rPr lang="en-US" sz="2400" b="1" spc="5" dirty="0" smtClean="0">
                <a:latin typeface="Calibri"/>
                <a:cs typeface="Calibri"/>
              </a:rPr>
              <a:t>ti</a:t>
            </a:r>
            <a:r>
              <a:rPr sz="2400" b="1" spc="-10" dirty="0" smtClean="0">
                <a:latin typeface="Calibri"/>
                <a:cs typeface="Calibri"/>
              </a:rPr>
              <a:t>ons.</a:t>
            </a:r>
            <a:endParaRPr sz="2400" dirty="0" smtClean="0">
              <a:latin typeface="Calibri"/>
              <a:cs typeface="Calibri"/>
            </a:endParaRPr>
          </a:p>
          <a:p>
            <a:pPr marL="5312410" marR="5080">
              <a:lnSpc>
                <a:spcPts val="2100"/>
              </a:lnSpc>
              <a:spcBef>
                <a:spcPts val="100"/>
              </a:spcBef>
            </a:pPr>
            <a:r>
              <a:rPr sz="2400" dirty="0" smtClean="0">
                <a:latin typeface="Calibri"/>
                <a:cs typeface="Calibri"/>
              </a:rPr>
              <a:t>Dis</a:t>
            </a:r>
            <a:r>
              <a:rPr sz="2400" spc="-10" dirty="0" smtClean="0">
                <a:latin typeface="Calibri"/>
                <a:cs typeface="Calibri"/>
              </a:rPr>
              <a:t>crepancies </a:t>
            </a:r>
            <a:r>
              <a:rPr sz="2400" spc="-10" dirty="0">
                <a:latin typeface="Calibri"/>
                <a:cs typeface="Calibri"/>
              </a:rPr>
              <a:t>for f &lt; 23 </a:t>
            </a:r>
            <a:r>
              <a:rPr sz="2400" spc="-15" dirty="0">
                <a:latin typeface="Calibri"/>
                <a:cs typeface="Calibri"/>
              </a:rPr>
              <a:t>G</a:t>
            </a:r>
            <a:r>
              <a:rPr sz="2400" spc="-5" dirty="0">
                <a:latin typeface="Calibri"/>
                <a:cs typeface="Calibri"/>
              </a:rPr>
              <a:t>H</a:t>
            </a:r>
            <a:r>
              <a:rPr sz="2400" dirty="0">
                <a:latin typeface="Calibri"/>
                <a:cs typeface="Calibri"/>
              </a:rPr>
              <a:t>z </a:t>
            </a:r>
            <a:r>
              <a:rPr sz="2400" spc="-5" dirty="0">
                <a:latin typeface="Calibri"/>
                <a:cs typeface="Calibri"/>
              </a:rPr>
              <a:t>: </a:t>
            </a:r>
            <a:r>
              <a:rPr sz="2400" dirty="0">
                <a:latin typeface="Calibri"/>
                <a:cs typeface="Calibri"/>
              </a:rPr>
              <a:t>poo</a:t>
            </a:r>
            <a:r>
              <a:rPr sz="2400" spc="-10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k</a:t>
            </a:r>
            <a:r>
              <a:rPr sz="2400" dirty="0">
                <a:latin typeface="Calibri"/>
                <a:cs typeface="Calibri"/>
              </a:rPr>
              <a:t>no</a:t>
            </a:r>
            <a:r>
              <a:rPr sz="2400" spc="-15" dirty="0">
                <a:latin typeface="Calibri"/>
                <a:cs typeface="Calibri"/>
              </a:rPr>
              <a:t>w</a:t>
            </a:r>
            <a:r>
              <a:rPr sz="2400" dirty="0">
                <a:latin typeface="Calibri"/>
                <a:cs typeface="Calibri"/>
              </a:rPr>
              <a:t>l</a:t>
            </a:r>
            <a:r>
              <a:rPr sz="2400" spc="-10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d</a:t>
            </a:r>
            <a:r>
              <a:rPr sz="2400" spc="-10" dirty="0">
                <a:latin typeface="Calibri"/>
                <a:cs typeface="Calibri"/>
              </a:rPr>
              <a:t>ge</a:t>
            </a:r>
            <a:r>
              <a:rPr sz="2400" dirty="0">
                <a:latin typeface="Calibri"/>
                <a:cs typeface="Calibri"/>
              </a:rPr>
              <a:t> of th</a:t>
            </a:r>
            <a:r>
              <a:rPr sz="2400" spc="-10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ac</a:t>
            </a:r>
            <a:r>
              <a:rPr sz="2400" dirty="0">
                <a:latin typeface="Calibri"/>
                <a:cs typeface="Calibri"/>
              </a:rPr>
              <a:t>tual</a:t>
            </a:r>
          </a:p>
          <a:p>
            <a:pPr marL="5312410" marR="5080">
              <a:lnSpc>
                <a:spcPts val="2100"/>
              </a:lnSpc>
              <a:spcBef>
                <a:spcPts val="100"/>
              </a:spcBef>
            </a:pPr>
            <a:r>
              <a:rPr sz="2400" dirty="0">
                <a:latin typeface="Calibri"/>
                <a:cs typeface="Calibri"/>
              </a:rPr>
              <a:t>d</a:t>
            </a:r>
            <a:r>
              <a:rPr sz="2400" spc="-10" dirty="0">
                <a:latin typeface="Calibri"/>
                <a:cs typeface="Calibri"/>
              </a:rPr>
              <a:t>ensity proﬁles in the conversion region near the plas</a:t>
            </a:r>
            <a:r>
              <a:rPr sz="2400" spc="-15" dirty="0">
                <a:latin typeface="Calibri"/>
                <a:cs typeface="Calibri"/>
              </a:rPr>
              <a:t>ma </a:t>
            </a:r>
            <a:r>
              <a:rPr sz="2400" spc="-10" dirty="0">
                <a:latin typeface="Calibri"/>
                <a:cs typeface="Calibri"/>
              </a:rPr>
              <a:t>edge.</a:t>
            </a:r>
            <a:endParaRPr sz="2400" dirty="0">
              <a:latin typeface="Calibri"/>
              <a:cs typeface="Calibri"/>
            </a:endParaRPr>
          </a:p>
          <a:p>
            <a:pPr marL="5312410">
              <a:lnSpc>
                <a:spcPts val="2140"/>
              </a:lnSpc>
            </a:pPr>
            <a:r>
              <a:rPr sz="2400" dirty="0">
                <a:latin typeface="Calibri"/>
                <a:cs typeface="Calibri"/>
              </a:rPr>
              <a:t>D</a:t>
            </a:r>
            <a:r>
              <a:rPr sz="2400" spc="-10" dirty="0">
                <a:latin typeface="Calibri"/>
                <a:cs typeface="Calibri"/>
              </a:rPr>
              <a:t>ensity </a:t>
            </a:r>
            <a:r>
              <a:rPr sz="2400" spc="-10" dirty="0" smtClean="0">
                <a:latin typeface="Calibri"/>
                <a:cs typeface="Calibri"/>
              </a:rPr>
              <a:t>ﬂuctu</a:t>
            </a:r>
            <a:r>
              <a:rPr sz="2400" spc="50" dirty="0" smtClean="0">
                <a:latin typeface="Calibri"/>
                <a:cs typeface="Calibri"/>
              </a:rPr>
              <a:t>a</a:t>
            </a:r>
            <a:r>
              <a:rPr lang="en-US" sz="2400" spc="50" dirty="0" smtClean="0">
                <a:latin typeface="Calibri"/>
                <a:cs typeface="Calibri"/>
              </a:rPr>
              <a:t>ti</a:t>
            </a:r>
            <a:r>
              <a:rPr sz="2400" spc="50" dirty="0" smtClean="0">
                <a:latin typeface="Calibri"/>
                <a:cs typeface="Calibri"/>
              </a:rPr>
              <a:t>ons </a:t>
            </a:r>
            <a:r>
              <a:rPr sz="2400" spc="-15" dirty="0">
                <a:latin typeface="Calibri"/>
                <a:cs typeface="Calibri"/>
              </a:rPr>
              <a:t>would  </a:t>
            </a:r>
            <a:r>
              <a:rPr sz="2400" spc="-15" dirty="0" smtClean="0">
                <a:latin typeface="Calibri"/>
                <a:cs typeface="Calibri"/>
              </a:rPr>
              <a:t>l</a:t>
            </a:r>
            <a:r>
              <a:rPr sz="2400" spc="-10" dirty="0" smtClean="0">
                <a:latin typeface="Calibri"/>
                <a:cs typeface="Calibri"/>
              </a:rPr>
              <a:t>ead</a:t>
            </a:r>
            <a:r>
              <a:rPr lang="en-US" sz="2400" dirty="0">
                <a:latin typeface="Calibri"/>
                <a:cs typeface="Calibri"/>
              </a:rPr>
              <a:t> </a:t>
            </a:r>
            <a:r>
              <a:rPr sz="2400" dirty="0" smtClean="0">
                <a:latin typeface="Calibri"/>
                <a:cs typeface="Calibri"/>
              </a:rPr>
              <a:t>to </a:t>
            </a:r>
            <a:r>
              <a:rPr sz="2400" spc="-15" dirty="0" smtClean="0">
                <a:latin typeface="Calibri"/>
                <a:cs typeface="Calibri"/>
              </a:rPr>
              <a:t>mul</a:t>
            </a:r>
            <a:r>
              <a:rPr lang="en-US" sz="2400" spc="-15" dirty="0" smtClean="0">
                <a:latin typeface="Calibri"/>
                <a:cs typeface="Calibri"/>
              </a:rPr>
              <a:t>ti</a:t>
            </a:r>
            <a:r>
              <a:rPr sz="2400" spc="95" dirty="0" smtClean="0">
                <a:latin typeface="Calibri"/>
                <a:cs typeface="Calibri"/>
              </a:rPr>
              <a:t>pl</a:t>
            </a:r>
            <a:r>
              <a:rPr sz="2400" spc="-10" dirty="0" smtClean="0">
                <a:latin typeface="Calibri"/>
                <a:cs typeface="Calibri"/>
              </a:rPr>
              <a:t>e </a:t>
            </a:r>
            <a:r>
              <a:rPr sz="2400" spc="-15" dirty="0">
                <a:latin typeface="Calibri"/>
                <a:cs typeface="Calibri"/>
              </a:rPr>
              <a:t>UHR/</a:t>
            </a:r>
            <a:r>
              <a:rPr sz="2400" spc="-10" dirty="0">
                <a:latin typeface="Calibri"/>
                <a:cs typeface="Calibri"/>
              </a:rPr>
              <a:t>cutoﬀs that would reduce the </a:t>
            </a:r>
            <a:r>
              <a:rPr sz="2400" spc="-15" dirty="0">
                <a:latin typeface="Calibri"/>
                <a:cs typeface="Calibri"/>
              </a:rPr>
              <a:t>mod</a:t>
            </a:r>
            <a:r>
              <a:rPr sz="2400" spc="-10" dirty="0">
                <a:latin typeface="Calibri"/>
                <a:cs typeface="Calibri"/>
              </a:rPr>
              <a:t>e conversion </a:t>
            </a:r>
            <a:r>
              <a:rPr sz="2400" spc="-15" dirty="0">
                <a:latin typeface="Calibri"/>
                <a:cs typeface="Calibri"/>
              </a:rPr>
              <a:t>eﬃci</a:t>
            </a:r>
            <a:r>
              <a:rPr sz="2400" spc="-10" dirty="0">
                <a:latin typeface="Calibri"/>
                <a:cs typeface="Calibri"/>
              </a:rPr>
              <a:t>ency and hence</a:t>
            </a:r>
            <a:r>
              <a:rPr sz="2400" spc="-5" dirty="0">
                <a:latin typeface="Calibri"/>
                <a:cs typeface="Calibri"/>
              </a:rPr>
              <a:t> lo</a:t>
            </a:r>
            <a:r>
              <a:rPr sz="2400" spc="-10" dirty="0">
                <a:latin typeface="Calibri"/>
                <a:cs typeface="Calibri"/>
              </a:rPr>
              <a:t>wer the ECE </a:t>
            </a:r>
            <a:r>
              <a:rPr sz="2400" spc="-15" dirty="0">
                <a:latin typeface="Calibri"/>
                <a:cs typeface="Calibri"/>
              </a:rPr>
              <a:t>emission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74" name="object 3"/>
          <p:cNvSpPr/>
          <p:nvPr/>
        </p:nvSpPr>
        <p:spPr>
          <a:xfrm>
            <a:off x="22345801" y="27563082"/>
            <a:ext cx="5853115" cy="4148053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4"/>
          <p:cNvSpPr/>
          <p:nvPr/>
        </p:nvSpPr>
        <p:spPr>
          <a:xfrm>
            <a:off x="22597054" y="6433655"/>
            <a:ext cx="6097727" cy="4897396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2"/>
          <p:cNvSpPr txBox="1"/>
          <p:nvPr/>
        </p:nvSpPr>
        <p:spPr>
          <a:xfrm>
            <a:off x="33533060" y="19328026"/>
            <a:ext cx="8765314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sz="3200" dirty="0">
                <a:latin typeface="Calibri"/>
                <a:cs typeface="Calibri"/>
              </a:rPr>
              <a:t>E</a:t>
            </a:r>
            <a:r>
              <a:rPr sz="3200" spc="-25" dirty="0">
                <a:latin typeface="Calibri"/>
                <a:cs typeface="Calibri"/>
              </a:rPr>
              <a:t>B</a:t>
            </a:r>
            <a:r>
              <a:rPr sz="3200" spc="-30" dirty="0">
                <a:latin typeface="Calibri"/>
                <a:cs typeface="Calibri"/>
              </a:rPr>
              <a:t>W</a:t>
            </a:r>
            <a:r>
              <a:rPr sz="3200" dirty="0">
                <a:latin typeface="Calibri"/>
                <a:cs typeface="Calibri"/>
              </a:rPr>
              <a:t> Laun</a:t>
            </a:r>
            <a:r>
              <a:rPr sz="3200" spc="-15" dirty="0">
                <a:latin typeface="Calibri"/>
                <a:cs typeface="Calibri"/>
              </a:rPr>
              <a:t>c</a:t>
            </a:r>
            <a:r>
              <a:rPr sz="3200" dirty="0">
                <a:latin typeface="Calibri"/>
                <a:cs typeface="Calibri"/>
              </a:rPr>
              <a:t>h</a:t>
            </a:r>
            <a:r>
              <a:rPr sz="3200" spc="-20" dirty="0">
                <a:latin typeface="Calibri"/>
                <a:cs typeface="Calibri"/>
              </a:rPr>
              <a:t>er</a:t>
            </a:r>
            <a:r>
              <a:rPr sz="3200" spc="-10" dirty="0">
                <a:latin typeface="Calibri"/>
                <a:cs typeface="Calibri"/>
              </a:rPr>
              <a:t>,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30" dirty="0">
                <a:latin typeface="Calibri"/>
                <a:cs typeface="Calibri"/>
              </a:rPr>
              <a:t>w</a:t>
            </a:r>
            <a:r>
              <a:rPr sz="3200" dirty="0">
                <a:latin typeface="Calibri"/>
                <a:cs typeface="Calibri"/>
              </a:rPr>
              <a:t>ith </a:t>
            </a:r>
            <a:r>
              <a:rPr sz="3200" spc="-20" dirty="0" smtClean="0">
                <a:latin typeface="Calibri"/>
                <a:cs typeface="Calibri"/>
              </a:rPr>
              <a:t>ver</a:t>
            </a:r>
            <a:r>
              <a:rPr lang="en-US" sz="3200" spc="175" dirty="0" smtClean="0">
                <a:latin typeface="Calibri"/>
                <a:cs typeface="Calibri"/>
              </a:rPr>
              <a:t>ti</a:t>
            </a:r>
            <a:r>
              <a:rPr sz="3200" spc="-15" dirty="0" smtClean="0">
                <a:latin typeface="Calibri"/>
                <a:cs typeface="Calibri"/>
              </a:rPr>
              <a:t>c</a:t>
            </a:r>
            <a:r>
              <a:rPr sz="3200" dirty="0" smtClean="0">
                <a:latin typeface="Calibri"/>
                <a:cs typeface="Calibri"/>
              </a:rPr>
              <a:t>all</a:t>
            </a:r>
            <a:r>
              <a:rPr sz="3200" spc="-15" dirty="0" smtClean="0">
                <a:latin typeface="Calibri"/>
                <a:cs typeface="Calibri"/>
              </a:rPr>
              <a:t>y</a:t>
            </a:r>
            <a:r>
              <a:rPr sz="3200" dirty="0" smtClean="0">
                <a:latin typeface="Calibri"/>
                <a:cs typeface="Calibri"/>
              </a:rPr>
              <a:t> </a:t>
            </a:r>
            <a:r>
              <a:rPr sz="3200" spc="-30" dirty="0">
                <a:latin typeface="Calibri"/>
                <a:cs typeface="Calibri"/>
              </a:rPr>
              <a:t>m</a:t>
            </a:r>
            <a:r>
              <a:rPr sz="3200" spc="-5" dirty="0">
                <a:latin typeface="Calibri"/>
                <a:cs typeface="Calibri"/>
              </a:rPr>
              <a:t>o</a:t>
            </a:r>
            <a:r>
              <a:rPr sz="3200" spc="-15" dirty="0">
                <a:latin typeface="Calibri"/>
                <a:cs typeface="Calibri"/>
              </a:rPr>
              <a:t>v</a:t>
            </a:r>
            <a:r>
              <a:rPr sz="3200" dirty="0">
                <a:latin typeface="Calibri"/>
                <a:cs typeface="Calibri"/>
              </a:rPr>
              <a:t>abl</a:t>
            </a:r>
            <a:r>
              <a:rPr sz="3200" spc="-20" dirty="0">
                <a:latin typeface="Calibri"/>
                <a:cs typeface="Calibri"/>
              </a:rPr>
              <a:t>e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dirty="0" smtClean="0">
                <a:latin typeface="Calibri"/>
                <a:cs typeface="Calibri"/>
              </a:rPr>
              <a:t>an</a:t>
            </a:r>
            <a:r>
              <a:rPr sz="3200" spc="-15" dirty="0" smtClean="0">
                <a:latin typeface="Calibri"/>
                <a:cs typeface="Calibri"/>
              </a:rPr>
              <a:t>te</a:t>
            </a:r>
            <a:r>
              <a:rPr lang="en-US" sz="3200" dirty="0" smtClean="0">
                <a:latin typeface="Calibri"/>
                <a:cs typeface="Calibri"/>
              </a:rPr>
              <a:t>nna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77" name="object 3"/>
          <p:cNvSpPr/>
          <p:nvPr/>
        </p:nvSpPr>
        <p:spPr>
          <a:xfrm>
            <a:off x="33020241" y="19934058"/>
            <a:ext cx="9714255" cy="4476329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5"/>
          <p:cNvSpPr txBox="1"/>
          <p:nvPr/>
        </p:nvSpPr>
        <p:spPr>
          <a:xfrm>
            <a:off x="34741259" y="24345729"/>
            <a:ext cx="1503533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dirty="0" smtClean="0">
                <a:latin typeface="Calibri"/>
                <a:cs typeface="Calibri"/>
              </a:rPr>
              <a:t>V</a:t>
            </a:r>
            <a:r>
              <a:rPr sz="2400" spc="-10" dirty="0" smtClean="0">
                <a:latin typeface="Calibri"/>
                <a:cs typeface="Calibri"/>
              </a:rPr>
              <a:t>er</a:t>
            </a:r>
            <a:r>
              <a:rPr lang="en-US" sz="2400" spc="95" dirty="0" smtClean="0">
                <a:latin typeface="Calibri"/>
                <a:cs typeface="Calibri"/>
              </a:rPr>
              <a:t>ti</a:t>
            </a:r>
            <a:r>
              <a:rPr sz="2400" spc="-10" dirty="0" smtClean="0">
                <a:latin typeface="Calibri"/>
                <a:cs typeface="Calibri"/>
              </a:rPr>
              <a:t>cal </a:t>
            </a:r>
            <a:r>
              <a:rPr sz="2400" spc="-10" dirty="0">
                <a:latin typeface="Calibri"/>
                <a:cs typeface="Calibri"/>
              </a:rPr>
              <a:t>cut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79" name="object 6"/>
          <p:cNvSpPr txBox="1"/>
          <p:nvPr/>
        </p:nvSpPr>
        <p:spPr>
          <a:xfrm>
            <a:off x="39437563" y="24369647"/>
            <a:ext cx="1863545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dirty="0">
                <a:latin typeface="Calibri"/>
                <a:cs typeface="Calibri"/>
              </a:rPr>
              <a:t>Ho</a:t>
            </a:r>
            <a:r>
              <a:rPr sz="2400" spc="-10" dirty="0">
                <a:latin typeface="Calibri"/>
                <a:cs typeface="Calibri"/>
              </a:rPr>
              <a:t>rizontal cut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80" name="object 4"/>
          <p:cNvSpPr/>
          <p:nvPr/>
        </p:nvSpPr>
        <p:spPr>
          <a:xfrm>
            <a:off x="33201965" y="25562311"/>
            <a:ext cx="9611658" cy="5634036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5"/>
          <p:cNvSpPr txBox="1"/>
          <p:nvPr/>
        </p:nvSpPr>
        <p:spPr>
          <a:xfrm>
            <a:off x="26768436" y="20353291"/>
            <a:ext cx="3377484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10" dirty="0">
                <a:latin typeface="Calibri"/>
                <a:cs typeface="Calibri"/>
              </a:rPr>
              <a:t>0.5 T</a:t>
            </a:r>
            <a:r>
              <a:rPr sz="1800" b="1" spc="-5" dirty="0">
                <a:latin typeface="Calibri"/>
                <a:cs typeface="Calibri"/>
              </a:rPr>
              <a:t>, </a:t>
            </a:r>
            <a:r>
              <a:rPr sz="1800" b="1" spc="-10" dirty="0">
                <a:latin typeface="Calibri"/>
                <a:cs typeface="Calibri"/>
              </a:rPr>
              <a:t>1.0 MA, 3.9×10</a:t>
            </a:r>
            <a:r>
              <a:rPr sz="1600" b="1" spc="15" baseline="24691" dirty="0">
                <a:latin typeface="Calibri"/>
                <a:cs typeface="Calibri"/>
              </a:rPr>
              <a:t>19</a:t>
            </a:r>
            <a:r>
              <a:rPr sz="1600" b="1" spc="7" baseline="24691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m</a:t>
            </a:r>
            <a:r>
              <a:rPr sz="1600" b="1" spc="-202" baseline="24691" dirty="0">
                <a:latin typeface="Calibri"/>
                <a:cs typeface="Calibri"/>
              </a:rPr>
              <a:t>-­‐3</a:t>
            </a:r>
            <a:r>
              <a:rPr sz="1800" b="1" spc="-5" dirty="0">
                <a:latin typeface="Calibri"/>
                <a:cs typeface="Calibri"/>
              </a:rPr>
              <a:t>, </a:t>
            </a:r>
            <a:r>
              <a:rPr sz="2000" b="1" spc="-10" dirty="0">
                <a:latin typeface="Calibri"/>
                <a:cs typeface="Calibri"/>
              </a:rPr>
              <a:t>1.4</a:t>
            </a:r>
            <a:r>
              <a:rPr sz="1800" b="1" dirty="0">
                <a:latin typeface="Calibri"/>
                <a:cs typeface="Calibri"/>
              </a:rPr>
              <a:t> keV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82" name="object 8"/>
          <p:cNvSpPr txBox="1"/>
          <p:nvPr/>
        </p:nvSpPr>
        <p:spPr>
          <a:xfrm>
            <a:off x="23433184" y="24665100"/>
            <a:ext cx="2182333" cy="3590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400"/>
              </a:lnSpc>
            </a:pPr>
            <a:r>
              <a:rPr sz="1800" spc="-10" dirty="0">
                <a:latin typeface="Calibri"/>
                <a:cs typeface="Calibri"/>
              </a:rPr>
              <a:t>Plasma inn</a:t>
            </a:r>
            <a:r>
              <a:rPr sz="1800" spc="-5" dirty="0">
                <a:latin typeface="Calibri"/>
                <a:cs typeface="Calibri"/>
              </a:rPr>
              <a:t>er Ed</a:t>
            </a:r>
            <a:r>
              <a:rPr sz="1800" spc="-10" dirty="0">
                <a:latin typeface="Calibri"/>
                <a:cs typeface="Calibri"/>
              </a:rPr>
              <a:t>ge </a:t>
            </a:r>
            <a:r>
              <a:rPr sz="1800" spc="-5" dirty="0">
                <a:latin typeface="Calibri"/>
                <a:cs typeface="Calibri"/>
              </a:rPr>
              <a:t>: </a:t>
            </a:r>
            <a:r>
              <a:rPr sz="1800" spc="-10" dirty="0">
                <a:latin typeface="Calibri"/>
                <a:cs typeface="Calibri"/>
              </a:rPr>
              <a:t>majo</a:t>
            </a:r>
            <a:r>
              <a:rPr sz="1800" spc="-5" dirty="0">
                <a:latin typeface="Calibri"/>
                <a:cs typeface="Calibri"/>
              </a:rPr>
              <a:t>r radius </a:t>
            </a:r>
            <a:r>
              <a:rPr sz="1800" spc="-10" dirty="0">
                <a:latin typeface="Calibri"/>
                <a:cs typeface="Calibri"/>
              </a:rPr>
              <a:t>R = 0.2 m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83" name="object 7"/>
          <p:cNvSpPr txBox="1"/>
          <p:nvPr/>
        </p:nvSpPr>
        <p:spPr>
          <a:xfrm>
            <a:off x="26183190" y="24608314"/>
            <a:ext cx="851588" cy="4103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600"/>
              </a:lnSpc>
            </a:pPr>
            <a:r>
              <a:rPr sz="1800" spc="-10" dirty="0">
                <a:latin typeface="Calibri"/>
                <a:cs typeface="Calibri"/>
              </a:rPr>
              <a:t>Plas</a:t>
            </a:r>
            <a:r>
              <a:rPr sz="1800" spc="-15" dirty="0">
                <a:latin typeface="Calibri"/>
                <a:cs typeface="Calibri"/>
              </a:rPr>
              <a:t>ma </a:t>
            </a:r>
            <a:r>
              <a:rPr sz="1800" spc="-10" dirty="0">
                <a:latin typeface="Calibri"/>
                <a:cs typeface="Calibri"/>
              </a:rPr>
              <a:t>center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7488796" y="24490332"/>
            <a:ext cx="25218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Plasma outer edge, major radius R = 1.7 m</a:t>
            </a:r>
          </a:p>
        </p:txBody>
      </p:sp>
      <p:sp>
        <p:nvSpPr>
          <p:cNvPr id="6" name="Rectangle 5"/>
          <p:cNvSpPr/>
          <p:nvPr/>
        </p:nvSpPr>
        <p:spPr>
          <a:xfrm>
            <a:off x="35139501" y="31062772"/>
            <a:ext cx="68787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>
              <a:lnSpc>
                <a:spcPct val="99500"/>
              </a:lnSpc>
            </a:pPr>
            <a:r>
              <a:rPr lang="en-US" sz="1800" spc="-10" dirty="0">
                <a:cs typeface="Calibri"/>
              </a:rPr>
              <a:t>RAY TRAJECTORIES for 3 diﬀerent</a:t>
            </a:r>
            <a:r>
              <a:rPr lang="en-US" sz="1800" spc="-5" dirty="0">
                <a:cs typeface="Calibri"/>
              </a:rPr>
              <a:t> F</a:t>
            </a:r>
            <a:r>
              <a:rPr lang="en-US" sz="1800" spc="-10" dirty="0">
                <a:cs typeface="Calibri"/>
              </a:rPr>
              <a:t>requencies and 3 diﬀerent antenna Orien</a:t>
            </a:r>
            <a:r>
              <a:rPr lang="en-US" sz="1800" spc="25" dirty="0">
                <a:cs typeface="Calibri"/>
              </a:rPr>
              <a:t>ta</a:t>
            </a:r>
            <a:r>
              <a:rPr lang="en-US" sz="1800" spc="30" dirty="0">
                <a:cs typeface="Calibri"/>
              </a:rPr>
              <a:t>ti</a:t>
            </a:r>
            <a:r>
              <a:rPr lang="en-US" sz="1800" dirty="0">
                <a:cs typeface="Calibri"/>
              </a:rPr>
              <a:t>ons  (</a:t>
            </a:r>
            <a:r>
              <a:rPr lang="en-US" sz="1800" spc="-15" dirty="0">
                <a:cs typeface="Calibri"/>
              </a:rPr>
              <a:t>N</a:t>
            </a:r>
            <a:r>
              <a:rPr lang="en-US" sz="1800" dirty="0">
                <a:cs typeface="Calibri"/>
              </a:rPr>
              <a:t>STX – L </a:t>
            </a:r>
            <a:r>
              <a:rPr lang="en-US" sz="1800" spc="-15" dirty="0">
                <a:cs typeface="Calibri"/>
              </a:rPr>
              <a:t>m</a:t>
            </a:r>
            <a:r>
              <a:rPr lang="en-US" sz="1800" dirty="0">
                <a:cs typeface="Calibri"/>
              </a:rPr>
              <a:t>od</a:t>
            </a:r>
            <a:r>
              <a:rPr lang="en-US" sz="1800" spc="-10" dirty="0">
                <a:cs typeface="Calibri"/>
              </a:rPr>
              <a:t>e</a:t>
            </a:r>
            <a:r>
              <a:rPr lang="en-US" sz="1800" dirty="0">
                <a:cs typeface="Calibri"/>
              </a:rPr>
              <a:t>)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22238791" y="18970045"/>
            <a:ext cx="20975072" cy="53307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0010694" y="4365521"/>
            <a:ext cx="12802929" cy="128706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object 5"/>
              <p:cNvSpPr txBox="1"/>
              <p:nvPr/>
            </p:nvSpPr>
            <p:spPr>
              <a:xfrm>
                <a:off x="22564890" y="13411319"/>
                <a:ext cx="7196125" cy="4052584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R="0" lvl="0">
                  <a:spcBef>
                    <a:spcPts val="0"/>
                  </a:spcBef>
                  <a:spcAft>
                    <a:spcPts val="0"/>
                  </a:spcAft>
                  <a:tabLst>
                    <a:tab pos="410210" algn="l"/>
                    <a:tab pos="457200" algn="l"/>
                  </a:tabLst>
                </a:pPr>
                <a:r>
                  <a:rPr lang="en-US" sz="2800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- Only 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EBW waves can propagate in the EC frequency range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𝜔</m:t>
                            </m:r>
                          </m:e>
                          <m:sup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  <m:sub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𝑝𝑒</m:t>
                        </m:r>
                      </m:sub>
                    </m:sSub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≫</m:t>
                    </m:r>
                    <m:sSub>
                      <m:sSub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8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Ω</m:t>
                            </m:r>
                          </m:e>
                          <m:sup>
                            <m:r>
                              <a:rPr lang="en-US" sz="28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  <m:sub>
                        <m:r>
                          <m:rPr>
                            <m:sty m:val="p"/>
                          </m:rPr>
                          <a:rPr lang="en-US" sz="2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ce</m:t>
                        </m:r>
                      </m:sub>
                    </m:sSub>
                  </m:oMath>
                </a14:m>
                <a:endParaRPr lang="en-US" sz="2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tabLst>
                    <a:tab pos="410210" algn="l"/>
                  </a:tabLst>
                </a:pPr>
                <a:r>
                  <a:rPr lang="en-US" sz="2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--all other modes are cutoff. </a:t>
                </a:r>
                <a:endParaRPr lang="en-US" sz="2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R="0" lvl="0">
                  <a:spcBef>
                    <a:spcPts val="0"/>
                  </a:spcBef>
                  <a:spcAft>
                    <a:spcPts val="0"/>
                  </a:spcAft>
                  <a:tabLst>
                    <a:tab pos="410210" algn="l"/>
                    <a:tab pos="457200" algn="l"/>
                  </a:tabLst>
                </a:pPr>
                <a:r>
                  <a:rPr lang="en-US" sz="2800" kern="1200" spc="-15" dirty="0" smtClean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- B</a:t>
                </a:r>
                <a:r>
                  <a:rPr lang="en-US" sz="2800" kern="1200" spc="-20" dirty="0" smtClean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U</a:t>
                </a:r>
                <a:r>
                  <a:rPr lang="en-US" sz="2800" kern="1200" dirty="0" smtClean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T </a:t>
                </a:r>
                <a:r>
                  <a:rPr lang="en-US" sz="2800" kern="1200" spc="-15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EBW</a:t>
                </a:r>
                <a:r>
                  <a:rPr lang="en-US" sz="2800" kern="12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is an </a:t>
                </a:r>
                <a:r>
                  <a:rPr lang="en-US" sz="2800" kern="1200" spc="-1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e</a:t>
                </a:r>
                <a:r>
                  <a:rPr lang="en-US" sz="2800" kern="12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l</a:t>
                </a:r>
                <a:r>
                  <a:rPr lang="en-US" sz="2800" kern="1200" spc="-1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ectr</a:t>
                </a:r>
                <a:r>
                  <a:rPr lang="en-US" sz="2800" kern="12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os</a:t>
                </a:r>
                <a:r>
                  <a:rPr lang="en-US" sz="2800" kern="1200" spc="3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tati</a:t>
                </a:r>
                <a:r>
                  <a:rPr lang="en-US" sz="2800" kern="1200" spc="-1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c</a:t>
                </a:r>
                <a:r>
                  <a:rPr lang="en-US" sz="2800" kern="12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:r>
                  <a:rPr lang="en-US" sz="2800" kern="1200" spc="-15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wave</a:t>
                </a:r>
                <a:r>
                  <a:rPr lang="en-US" sz="2800" kern="12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– so it </a:t>
                </a:r>
                <a:r>
                  <a:rPr lang="en-US" sz="2800" kern="1200" spc="-1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c</a:t>
                </a:r>
                <a:r>
                  <a:rPr lang="en-US" sz="2800" kern="12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anno</a:t>
                </a:r>
                <a:r>
                  <a:rPr lang="en-US" sz="2800" kern="1200" spc="-1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t</a:t>
                </a:r>
                <a:r>
                  <a:rPr lang="en-US" sz="2800" kern="1200" spc="-5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:r>
                  <a:rPr lang="en-US" sz="2800" kern="12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b</a:t>
                </a:r>
                <a:r>
                  <a:rPr lang="en-US" sz="2800" kern="1200" spc="-1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e</a:t>
                </a:r>
                <a:r>
                  <a:rPr lang="en-US" sz="2800" kern="12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laun</a:t>
                </a:r>
                <a:r>
                  <a:rPr lang="en-US" sz="2800" kern="1200" spc="-1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c</a:t>
                </a:r>
                <a:r>
                  <a:rPr lang="en-US" sz="2800" kern="12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h</a:t>
                </a:r>
                <a:r>
                  <a:rPr lang="en-US" sz="2800" kern="1200" spc="-1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e</a:t>
                </a:r>
                <a:r>
                  <a:rPr lang="en-US" sz="2800" kern="12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d f</a:t>
                </a:r>
                <a:r>
                  <a:rPr lang="en-US" sz="2800" kern="1200" spc="-1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r</a:t>
                </a:r>
                <a:r>
                  <a:rPr lang="en-US" sz="2800" kern="12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o</a:t>
                </a:r>
                <a:r>
                  <a:rPr lang="en-US" sz="2800" kern="1200" spc="-2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m</a:t>
                </a:r>
                <a:r>
                  <a:rPr lang="en-US" sz="2800" kern="12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an</a:t>
                </a:r>
                <a:r>
                  <a:rPr lang="en-US" sz="2800" kern="1200" spc="-1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y</a:t>
                </a:r>
                <a:r>
                  <a:rPr lang="en-US" sz="2800" kern="12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an</a:t>
                </a:r>
                <a:r>
                  <a:rPr lang="en-US" sz="2800" kern="1200" spc="-1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te</a:t>
                </a:r>
                <a:r>
                  <a:rPr lang="en-US" sz="2800" kern="12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nna o</a:t>
                </a:r>
                <a:r>
                  <a:rPr lang="en-US" sz="2800" kern="1200" spc="-1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r</a:t>
                </a:r>
                <a:r>
                  <a:rPr lang="en-US" sz="2800" kern="12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:r>
                  <a:rPr lang="en-US" sz="2800" kern="1200" spc="-1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waveg</a:t>
                </a:r>
                <a:r>
                  <a:rPr lang="en-US" sz="2800" kern="12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uid</a:t>
                </a:r>
                <a:r>
                  <a:rPr lang="en-US" sz="2800" kern="1200" spc="-1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e</a:t>
                </a:r>
                <a:r>
                  <a:rPr lang="en-US" sz="2800" kern="1200" spc="-5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:r>
                  <a:rPr lang="en-US" sz="2800" kern="12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(</a:t>
                </a:r>
                <a:r>
                  <a:rPr lang="en-US" sz="2800" kern="1200" spc="-15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w</a:t>
                </a:r>
                <a:r>
                  <a:rPr lang="en-US" sz="2800" kern="12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hi</a:t>
                </a:r>
                <a:r>
                  <a:rPr lang="en-US" sz="2800" kern="1200" spc="-1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c</a:t>
                </a:r>
                <a:r>
                  <a:rPr lang="en-US" sz="2800" kern="12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h </a:t>
                </a:r>
                <a:r>
                  <a:rPr lang="en-US" sz="2800" kern="1200" spc="-15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em</a:t>
                </a:r>
                <a:r>
                  <a:rPr lang="en-US" sz="2800" kern="12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i</a:t>
                </a:r>
                <a:r>
                  <a:rPr lang="en-US" sz="2800" kern="1200" spc="-1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t</a:t>
                </a:r>
                <a:r>
                  <a:rPr lang="en-US" sz="2800" kern="12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:r>
                  <a:rPr lang="en-US" sz="2800" kern="1200" spc="-1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e</a:t>
                </a:r>
                <a:r>
                  <a:rPr lang="en-US" sz="2800" kern="12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l</a:t>
                </a:r>
                <a:r>
                  <a:rPr lang="en-US" sz="2800" kern="1200" spc="-1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ectr</a:t>
                </a:r>
                <a:r>
                  <a:rPr lang="en-US" sz="2800" kern="12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o</a:t>
                </a:r>
                <a:r>
                  <a:rPr lang="en-US" sz="2800" kern="1200" spc="-15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mag</a:t>
                </a:r>
                <a:r>
                  <a:rPr lang="en-US" sz="2800" kern="12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n</a:t>
                </a:r>
                <a:r>
                  <a:rPr lang="en-US" sz="2800" kern="1200" spc="-1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e</a:t>
                </a:r>
                <a:r>
                  <a:rPr lang="en-US" sz="2800" kern="1200" spc="1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ti</a:t>
                </a:r>
                <a:r>
                  <a:rPr lang="en-US" sz="2800" kern="1200" spc="-1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c</a:t>
                </a:r>
                <a:r>
                  <a:rPr lang="en-US" sz="2800" kern="12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:r>
                  <a:rPr lang="en-US" sz="2800" kern="1200" spc="-15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wave</a:t>
                </a:r>
                <a:r>
                  <a:rPr lang="en-US" sz="2800" kern="12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s onl</a:t>
                </a:r>
                <a:r>
                  <a:rPr lang="en-US" sz="2800" kern="1200" spc="-1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y</a:t>
                </a:r>
                <a:r>
                  <a:rPr lang="en-US" sz="2800" kern="1200" dirty="0" smtClean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)</a:t>
                </a:r>
              </a:p>
              <a:p>
                <a:pPr marR="0" lvl="0">
                  <a:spcBef>
                    <a:spcPts val="0"/>
                  </a:spcBef>
                  <a:spcAft>
                    <a:spcPts val="0"/>
                  </a:spcAft>
                  <a:tabLst>
                    <a:tab pos="355600" algn="l"/>
                    <a:tab pos="457200" algn="l"/>
                  </a:tabLst>
                </a:pPr>
                <a:r>
                  <a:rPr lang="en-US" sz="2800" kern="1200" dirty="0" smtClean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- HE</a:t>
                </a:r>
                <a:r>
                  <a:rPr lang="en-US" sz="2800" kern="1200" spc="-15" dirty="0" smtClean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NCE </a:t>
                </a:r>
                <a:r>
                  <a:rPr lang="en-US" sz="2800" kern="1200" spc="-20" dirty="0" smtClean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mus</a:t>
                </a:r>
                <a:r>
                  <a:rPr lang="en-US" sz="2800" kern="1200" spc="-10" dirty="0" smtClean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t rely on </a:t>
                </a:r>
                <a:r>
                  <a:rPr lang="en-US" sz="2800" kern="1200" spc="-20" dirty="0" smtClean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mod</a:t>
                </a:r>
                <a:r>
                  <a:rPr lang="en-US" sz="2800" kern="1200" spc="-10" dirty="0" smtClean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e-conversion fro</a:t>
                </a:r>
                <a:r>
                  <a:rPr lang="en-US" sz="2800" kern="1200" spc="-20" dirty="0" smtClean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m</a:t>
                </a:r>
                <a:r>
                  <a:rPr lang="en-US" sz="2800" kern="1200" spc="-10" dirty="0" smtClean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electro</a:t>
                </a:r>
                <a:r>
                  <a:rPr lang="en-US" sz="2800" kern="1200" spc="-15" dirty="0" smtClean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magn</a:t>
                </a:r>
                <a:r>
                  <a:rPr lang="en-US" sz="2800" kern="1200" spc="-10" dirty="0" smtClean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e</a:t>
                </a:r>
                <a:r>
                  <a:rPr lang="en-US" sz="2800" kern="1200" spc="100" dirty="0" smtClean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ti</a:t>
                </a:r>
                <a:r>
                  <a:rPr lang="en-US" sz="2800" kern="1200" spc="-10" dirty="0" smtClean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c</a:t>
                </a:r>
                <a:r>
                  <a:rPr lang="en-US" sz="2800" kern="1200" spc="-50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kern="1200" spc="-50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</a:t>
                </a:r>
                <a:r>
                  <a:rPr lang="en-US" sz="2800" kern="1200" spc="-10" dirty="0" smtClean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e</a:t>
                </a:r>
                <a:r>
                  <a:rPr lang="en-US" sz="2800" kern="1200" dirty="0" smtClean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l</a:t>
                </a:r>
                <a:r>
                  <a:rPr lang="en-US" sz="2800" kern="1200" spc="-10" dirty="0" smtClean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ectr</a:t>
                </a:r>
                <a:r>
                  <a:rPr lang="en-US" sz="2800" kern="1200" dirty="0" smtClean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os</a:t>
                </a:r>
                <a:r>
                  <a:rPr lang="en-US" sz="2800" kern="1200" spc="30" dirty="0" smtClean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tati</a:t>
                </a:r>
                <a:r>
                  <a:rPr lang="en-US" sz="2800" kern="1200" spc="-10" dirty="0" smtClean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c</a:t>
                </a:r>
                <a:r>
                  <a:rPr lang="en-US" sz="2800" kern="1200" dirty="0" smtClean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:r>
                  <a:rPr lang="en-US" sz="2800" kern="1200" spc="-15" dirty="0" smtClean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wave</a:t>
                </a:r>
                <a:r>
                  <a:rPr lang="en-US" sz="2800" kern="1200" dirty="0" smtClean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s </a:t>
                </a:r>
                <a:r>
                  <a:rPr lang="en-US" sz="2800" kern="1200" spc="-5" dirty="0" smtClean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:</a:t>
                </a:r>
                <a:r>
                  <a:rPr lang="en-US" sz="2800" kern="1200" dirty="0" smtClean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 </a:t>
                </a:r>
                <a:r>
                  <a:rPr lang="en-US" sz="2800" kern="1200" spc="-10" dirty="0" smtClean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very</a:t>
                </a:r>
                <a:r>
                  <a:rPr lang="en-US" sz="2800" kern="1200" spc="-5" dirty="0" smtClean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:r>
                  <a:rPr lang="en-US" sz="2800" kern="1200" dirty="0" smtClean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d</a:t>
                </a:r>
                <a:r>
                  <a:rPr lang="en-US" sz="2800" kern="1200" spc="-10" dirty="0" smtClean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e</a:t>
                </a:r>
                <a:r>
                  <a:rPr lang="en-US" sz="2800" kern="1200" dirty="0" smtClean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p</a:t>
                </a:r>
                <a:r>
                  <a:rPr lang="en-US" sz="2800" kern="1200" spc="-10" dirty="0" smtClean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e</a:t>
                </a:r>
                <a:r>
                  <a:rPr lang="en-US" sz="2800" kern="1200" dirty="0" smtClean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nd</a:t>
                </a:r>
                <a:r>
                  <a:rPr lang="en-US" sz="2800" kern="1200" spc="-10" dirty="0" smtClean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e</a:t>
                </a:r>
                <a:r>
                  <a:rPr lang="en-US" sz="2800" kern="1200" dirty="0" smtClean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n</a:t>
                </a:r>
                <a:r>
                  <a:rPr lang="en-US" sz="2800" kern="1200" spc="-10" dirty="0" smtClean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t</a:t>
                </a:r>
                <a:r>
                  <a:rPr lang="en-US" sz="2800" kern="1200" dirty="0" smtClean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on plas</a:t>
                </a:r>
                <a:r>
                  <a:rPr lang="en-US" sz="2800" kern="1200" spc="-20" dirty="0" smtClean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m</a:t>
                </a:r>
                <a:r>
                  <a:rPr lang="en-US" sz="2800" kern="1200" dirty="0" smtClean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a </a:t>
                </a:r>
                <a:r>
                  <a:rPr lang="en-US" sz="2800" kern="1200" spc="-10" dirty="0" smtClean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c</a:t>
                </a:r>
                <a:r>
                  <a:rPr lang="en-US" sz="2800" kern="1200" dirty="0" smtClean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ondi</a:t>
                </a:r>
                <a:r>
                  <a:rPr lang="en-US" sz="2800" kern="1200" spc="100" dirty="0" smtClean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ti</a:t>
                </a:r>
                <a:r>
                  <a:rPr lang="en-US" sz="2800" kern="1200" dirty="0" smtClean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ons</a:t>
                </a:r>
                <a:endParaRPr lang="en-US" sz="2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6" name="object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64890" y="13411319"/>
                <a:ext cx="7196125" cy="4052584"/>
              </a:xfrm>
              <a:prstGeom prst="rect">
                <a:avLst/>
              </a:prstGeom>
              <a:blipFill rotWithShape="0">
                <a:blip r:embed="rId22"/>
                <a:stretch>
                  <a:fillRect l="-3051" t="-2707" b="-4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Box 31"/>
          <p:cNvSpPr txBox="1"/>
          <p:nvPr/>
        </p:nvSpPr>
        <p:spPr>
          <a:xfrm>
            <a:off x="25920288" y="12578325"/>
            <a:ext cx="81058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Some headaches due to high-density plasma: </a:t>
            </a:r>
            <a:endParaRPr lang="en-US" sz="32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3" name="TextBox 32"/>
              <p:cNvSpPr txBox="1"/>
              <p:nvPr/>
            </p:nvSpPr>
            <p:spPr>
              <a:xfrm>
                <a:off x="29384027" y="13374199"/>
                <a:ext cx="7039692" cy="46674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>
                  <a:tabLst>
                    <a:tab pos="464820" algn="l"/>
                    <a:tab pos="3889375" algn="l"/>
                  </a:tabLst>
                </a:pPr>
                <a:r>
                  <a:rPr lang="en-US" sz="2800" dirty="0" smtClean="0">
                    <a:solidFill>
                      <a:prstClr val="black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-    </a:t>
                </a:r>
                <a:r>
                  <a:rPr lang="en-US" sz="2800" dirty="0" smtClean="0">
                    <a:solidFill>
                      <a:prstClr val="black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Laun</a:t>
                </a:r>
                <a:r>
                  <a:rPr lang="en-US" sz="2800" spc="-10" dirty="0" smtClean="0">
                    <a:solidFill>
                      <a:prstClr val="black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ch </a:t>
                </a:r>
                <a:r>
                  <a:rPr lang="en-US" sz="2800" spc="-10" dirty="0">
                    <a:solidFill>
                      <a:prstClr val="black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O-mo</a:t>
                </a:r>
                <a:r>
                  <a:rPr lang="en-US" sz="2800" spc="-20" dirty="0">
                    <a:solidFill>
                      <a:prstClr val="black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d</a:t>
                </a:r>
                <a:r>
                  <a:rPr lang="en-US" sz="2800" spc="-10" dirty="0">
                    <a:solidFill>
                      <a:prstClr val="black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e fro</a:t>
                </a:r>
                <a:r>
                  <a:rPr lang="en-US" sz="2800" spc="-20" dirty="0">
                    <a:solidFill>
                      <a:prstClr val="black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m </a:t>
                </a:r>
                <a:r>
                  <a:rPr lang="en-US" sz="2800" spc="-10" dirty="0">
                    <a:solidFill>
                      <a:prstClr val="black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waveguide, this hits a</a:t>
                </a:r>
                <a:endParaRPr lang="en-US" sz="2800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0" lvl="0">
                  <a:tabLst>
                    <a:tab pos="3889375" algn="l"/>
                  </a:tabLst>
                </a:pPr>
                <a:r>
                  <a:rPr lang="en-US" sz="28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cutoff when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sSup>
                              <m:sSupPr>
                                <m:ctrlPr>
                                  <a:rPr lang="en-US" sz="2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𝜔</m:t>
                                </m:r>
                              </m:e>
                              <m:sup>
                                <m:r>
                                  <a:rPr lang="en-US" sz="2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  <m:sub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𝑝𝑒</m:t>
                            </m:r>
                          </m:sub>
                        </m:sSub>
                      </m:num>
                      <m:den>
                        <m:sSup>
                          <m:sSupPr>
                            <m:ctrlP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𝜔</m:t>
                            </m:r>
                          </m:e>
                          <m:sup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=1</m:t>
                    </m:r>
                  </m:oMath>
                </a14:m>
                <a:r>
                  <a:rPr lang="en-US" sz="28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(like ionospheric bouncing). If clever, at this cutoff there can be a mode conversion from O-mode to Slow X-mode, which then propagates OUT of the plasma – but it hits the so-called Upper Hybrid Resonance (UHR) where it can mode-convert to our desired electrostatic EBW. This then will be absorbed by resonant plasma electrons.</a:t>
                </a:r>
              </a:p>
            </p:txBody>
          </p:sp>
        </mc:Choice>
        <mc:Fallback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84027" y="13374199"/>
                <a:ext cx="7039692" cy="4667496"/>
              </a:xfrm>
              <a:prstGeom prst="rect">
                <a:avLst/>
              </a:prstGeom>
              <a:blipFill rotWithShape="0">
                <a:blip r:embed="rId23"/>
                <a:stretch>
                  <a:fillRect l="-1732" t="-1305" r="-2078" b="-27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6" name="Straight Connector 45"/>
          <p:cNvCxnSpPr/>
          <p:nvPr/>
        </p:nvCxnSpPr>
        <p:spPr>
          <a:xfrm flipH="1">
            <a:off x="761170" y="19425709"/>
            <a:ext cx="21463193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>
            <a:off x="22238791" y="18283571"/>
            <a:ext cx="20975072" cy="53307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>
            <a:off x="42868350" y="5248480"/>
            <a:ext cx="0" cy="1208337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>
            <a:off x="42841027" y="19672743"/>
            <a:ext cx="0" cy="1208337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1" name="TextBox 90"/>
          <p:cNvSpPr txBox="1"/>
          <p:nvPr/>
        </p:nvSpPr>
        <p:spPr>
          <a:xfrm>
            <a:off x="1405140" y="3720207"/>
            <a:ext cx="7577202" cy="38225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en-US" sz="5040" b="1" dirty="0" smtClean="0">
                <a:solidFill>
                  <a:prstClr val="black"/>
                </a:solidFill>
              </a:rPr>
              <a:t>Research Team</a:t>
            </a:r>
          </a:p>
          <a:p>
            <a:pPr marL="685800" lvl="0" indent="-6858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prstClr val="black"/>
                </a:solidFill>
              </a:rPr>
              <a:t> </a:t>
            </a:r>
            <a:r>
              <a:rPr lang="en-US" sz="3200" dirty="0">
                <a:solidFill>
                  <a:prstClr val="black"/>
                </a:solidFill>
              </a:rPr>
              <a:t>Linda </a:t>
            </a:r>
            <a:r>
              <a:rPr lang="en-US" sz="3200" dirty="0" err="1">
                <a:solidFill>
                  <a:prstClr val="black"/>
                </a:solidFill>
              </a:rPr>
              <a:t>Vahala</a:t>
            </a:r>
            <a:r>
              <a:rPr lang="en-US" sz="3200" dirty="0">
                <a:solidFill>
                  <a:prstClr val="black"/>
                </a:solidFill>
              </a:rPr>
              <a:t>, Associate Dean </a:t>
            </a:r>
          </a:p>
          <a:p>
            <a:pPr lvl="0"/>
            <a:r>
              <a:rPr lang="en-US" sz="3200" dirty="0">
                <a:solidFill>
                  <a:prstClr val="black"/>
                </a:solidFill>
              </a:rPr>
              <a:t>      </a:t>
            </a:r>
            <a:r>
              <a:rPr lang="en-US" sz="3000" dirty="0">
                <a:solidFill>
                  <a:prstClr val="black"/>
                </a:solidFill>
              </a:rPr>
              <a:t>ODU </a:t>
            </a:r>
            <a:r>
              <a:rPr lang="en-US" sz="3000" dirty="0" smtClean="0">
                <a:solidFill>
                  <a:prstClr val="black"/>
                </a:solidFill>
              </a:rPr>
              <a:t>College </a:t>
            </a:r>
            <a:r>
              <a:rPr lang="en-US" sz="3000" dirty="0">
                <a:solidFill>
                  <a:prstClr val="black"/>
                </a:solidFill>
              </a:rPr>
              <a:t>of Engineering and Technology</a:t>
            </a:r>
          </a:p>
          <a:p>
            <a:pPr lvl="0"/>
            <a:r>
              <a:rPr lang="en-US" sz="3200" dirty="0">
                <a:solidFill>
                  <a:prstClr val="black"/>
                </a:solidFill>
              </a:rPr>
              <a:t>     in collaboration with:</a:t>
            </a:r>
          </a:p>
          <a:p>
            <a:pPr marL="584200" lvl="0" indent="-571500">
              <a:buFont typeface="Arial" panose="020B0604020202020204" pitchFamily="34" charset="0"/>
              <a:buChar char="•"/>
            </a:pPr>
            <a:r>
              <a:rPr lang="en-US" sz="3200" spc="-15" dirty="0">
                <a:solidFill>
                  <a:prstClr val="black"/>
                </a:solidFill>
                <a:cs typeface="Calibri"/>
              </a:rPr>
              <a:t> </a:t>
            </a:r>
            <a:r>
              <a:rPr lang="en-US" sz="3200" spc="-10" dirty="0">
                <a:solidFill>
                  <a:prstClr val="black"/>
                </a:solidFill>
                <a:cs typeface="Calibri"/>
              </a:rPr>
              <a:t>J. </a:t>
            </a:r>
            <a:r>
              <a:rPr lang="en-US" sz="3200" spc="-10" dirty="0" err="1">
                <a:solidFill>
                  <a:prstClr val="black"/>
                </a:solidFill>
                <a:cs typeface="Calibri"/>
              </a:rPr>
              <a:t>R</a:t>
            </a:r>
            <a:r>
              <a:rPr lang="en-US" sz="3200" spc="-10" smtClean="0">
                <a:solidFill>
                  <a:prstClr val="black"/>
                </a:solidFill>
                <a:cs typeface="Calibri"/>
              </a:rPr>
              <a:t>einhaelter</a:t>
            </a:r>
            <a:r>
              <a:rPr lang="en-US" sz="3200" spc="-10" dirty="0" smtClean="0">
                <a:solidFill>
                  <a:prstClr val="black"/>
                </a:solidFill>
                <a:cs typeface="Calibri"/>
              </a:rPr>
              <a:t> </a:t>
            </a:r>
            <a:r>
              <a:rPr lang="en-US" sz="3200" spc="-10" dirty="0">
                <a:solidFill>
                  <a:prstClr val="black"/>
                </a:solidFill>
                <a:cs typeface="Calibri"/>
              </a:rPr>
              <a:t>(IPP, Czech)</a:t>
            </a:r>
            <a:endParaRPr lang="en-US" sz="3200" dirty="0">
              <a:solidFill>
                <a:prstClr val="black"/>
              </a:solidFill>
              <a:cs typeface="Calibri"/>
            </a:endParaRPr>
          </a:p>
          <a:p>
            <a:pPr marL="584200" lvl="0" indent="-571500">
              <a:buFont typeface="Arial" panose="020B0604020202020204" pitchFamily="34" charset="0"/>
              <a:buChar char="•"/>
            </a:pPr>
            <a:r>
              <a:rPr lang="en-US" sz="3200" spc="-10" dirty="0">
                <a:solidFill>
                  <a:prstClr val="black"/>
                </a:solidFill>
                <a:cs typeface="Calibri"/>
              </a:rPr>
              <a:t> J. Urban (IPP, Czech)</a:t>
            </a:r>
            <a:r>
              <a:rPr lang="en-US" sz="3200" spc="-5" dirty="0">
                <a:solidFill>
                  <a:prstClr val="black"/>
                </a:solidFill>
                <a:cs typeface="Calibri"/>
              </a:rPr>
              <a:t> </a:t>
            </a:r>
          </a:p>
          <a:p>
            <a:pPr marL="584200" lvl="0" indent="-571500">
              <a:buFont typeface="Arial" panose="020B0604020202020204" pitchFamily="34" charset="0"/>
              <a:buChar char="•"/>
            </a:pPr>
            <a:r>
              <a:rPr lang="en-US" sz="3200" spc="-15" dirty="0">
                <a:solidFill>
                  <a:prstClr val="black"/>
                </a:solidFill>
                <a:cs typeface="Calibri"/>
              </a:rPr>
              <a:t> G. </a:t>
            </a:r>
            <a:r>
              <a:rPr lang="en-US" sz="3200" spc="-15" dirty="0" err="1">
                <a:solidFill>
                  <a:prstClr val="black"/>
                </a:solidFill>
                <a:cs typeface="Calibri"/>
              </a:rPr>
              <a:t>Vahala</a:t>
            </a:r>
            <a:r>
              <a:rPr lang="en-US" sz="3200" spc="-15" dirty="0">
                <a:solidFill>
                  <a:prstClr val="black"/>
                </a:solidFill>
                <a:cs typeface="Calibri"/>
              </a:rPr>
              <a:t> (</a:t>
            </a:r>
            <a:r>
              <a:rPr lang="en-US" sz="3200" spc="-20" dirty="0">
                <a:solidFill>
                  <a:prstClr val="black"/>
                </a:solidFill>
                <a:cs typeface="Calibri"/>
              </a:rPr>
              <a:t>W&amp;M</a:t>
            </a:r>
            <a:r>
              <a:rPr lang="en-US" sz="3200" spc="-20" dirty="0" smtClean="0">
                <a:solidFill>
                  <a:prstClr val="black"/>
                </a:solidFill>
                <a:cs typeface="Calibri"/>
              </a:rPr>
              <a:t>)</a:t>
            </a:r>
            <a:r>
              <a:rPr lang="en-US" sz="3200" spc="-10" dirty="0" smtClean="0">
                <a:solidFill>
                  <a:prstClr val="black"/>
                </a:solidFill>
                <a:cs typeface="Calibri"/>
              </a:rPr>
              <a:t>]</a:t>
            </a:r>
            <a:endParaRPr lang="en-US" sz="3200" dirty="0">
              <a:solidFill>
                <a:prstClr val="black"/>
              </a:solidFill>
            </a:endParaRPr>
          </a:p>
        </p:txBody>
      </p:sp>
      <p:cxnSp>
        <p:nvCxnSpPr>
          <p:cNvPr id="104" name="Straight Connector 103"/>
          <p:cNvCxnSpPr/>
          <p:nvPr/>
        </p:nvCxnSpPr>
        <p:spPr>
          <a:xfrm>
            <a:off x="1405140" y="4513646"/>
            <a:ext cx="7313885" cy="3893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 flipV="1">
            <a:off x="1720060" y="7653813"/>
            <a:ext cx="5028525" cy="1651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>
            <a:off x="761170" y="20828768"/>
            <a:ext cx="124757" cy="10804795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/>
          <p:nvPr/>
        </p:nvCxnSpPr>
        <p:spPr>
          <a:xfrm flipH="1" flipV="1">
            <a:off x="1242136" y="31987068"/>
            <a:ext cx="41283395" cy="21311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>
            <a:off x="22173770" y="20906340"/>
            <a:ext cx="124757" cy="108047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5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38504" y="532582"/>
            <a:ext cx="5362956" cy="2071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613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576</TotalTime>
  <Words>461</Words>
  <Application>Microsoft Office PowerPoint</Application>
  <PresentationFormat>Custom</PresentationFormat>
  <Paragraphs>66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Cambria Math</vt:lpstr>
      <vt:lpstr>Times New Roman</vt:lpstr>
      <vt:lpstr>Wingdings</vt:lpstr>
      <vt:lpstr>Office Theme</vt:lpstr>
      <vt:lpstr>PowerPoint Presentation</vt:lpstr>
    </vt:vector>
  </TitlesOfParts>
  <Company>Old Dominion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Arcaute, Karina</dc:creator>
  <cp:lastModifiedBy>Daniels, Adam D.</cp:lastModifiedBy>
  <cp:revision>52</cp:revision>
  <cp:lastPrinted>2015-10-27T14:56:50Z</cp:lastPrinted>
  <dcterms:created xsi:type="dcterms:W3CDTF">2015-08-31T19:02:08Z</dcterms:created>
  <dcterms:modified xsi:type="dcterms:W3CDTF">2015-10-27T14:58:10Z</dcterms:modified>
</cp:coreProperties>
</file>